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19"/>
  </p:notesMasterIdLst>
  <p:handoutMasterIdLst>
    <p:handoutMasterId r:id="rId20"/>
  </p:handoutMasterIdLst>
  <p:sldIdLst>
    <p:sldId id="259" r:id="rId2"/>
    <p:sldId id="273" r:id="rId3"/>
    <p:sldId id="261" r:id="rId4"/>
    <p:sldId id="262" r:id="rId5"/>
    <p:sldId id="263" r:id="rId6"/>
    <p:sldId id="264" r:id="rId7"/>
    <p:sldId id="265" r:id="rId8"/>
    <p:sldId id="266" r:id="rId9"/>
    <p:sldId id="269" r:id="rId10"/>
    <p:sldId id="270" r:id="rId11"/>
    <p:sldId id="271" r:id="rId12"/>
    <p:sldId id="272" r:id="rId13"/>
    <p:sldId id="274" r:id="rId14"/>
    <p:sldId id="275" r:id="rId15"/>
    <p:sldId id="276" r:id="rId16"/>
    <p:sldId id="278"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FBFB9D"/>
    <a:srgbClr val="F9F99F"/>
    <a:srgbClr val="D7E4BD"/>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983" autoAdjust="0"/>
    <p:restoredTop sz="53607" autoAdjust="0"/>
  </p:normalViewPr>
  <p:slideViewPr>
    <p:cSldViewPr snapToGrid="0">
      <p:cViewPr varScale="1">
        <p:scale>
          <a:sx n="38" d="100"/>
          <a:sy n="38" d="100"/>
        </p:scale>
        <p:origin x="1656" y="34"/>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3101"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C5363F4-5D30-4A04-BC6A-E0A9D6845804}"/>
    <pc:docChg chg="modSld">
      <pc:chgData name="" userId="" providerId="" clId="Web-{6C5363F4-5D30-4A04-BC6A-E0A9D6845804}" dt="2019-03-19T13:30:28.883" v="3" actId="20577"/>
      <pc:docMkLst>
        <pc:docMk/>
      </pc:docMkLst>
      <pc:sldChg chg="modSp">
        <pc:chgData name="" userId="" providerId="" clId="Web-{6C5363F4-5D30-4A04-BC6A-E0A9D6845804}" dt="2019-03-19T13:30:28.883" v="2" actId="20577"/>
        <pc:sldMkLst>
          <pc:docMk/>
          <pc:sldMk cId="2398742509" sldId="265"/>
        </pc:sldMkLst>
        <pc:spChg chg="mod">
          <ac:chgData name="" userId="" providerId="" clId="Web-{6C5363F4-5D30-4A04-BC6A-E0A9D6845804}" dt="2019-03-19T13:30:28.883" v="2" actId="20577"/>
          <ac:spMkLst>
            <pc:docMk/>
            <pc:sldMk cId="2398742509" sldId="265"/>
            <ac:spMk id="10"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7F22B-0B4F-46BB-9AFE-43D60610726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008D1B38-3037-45B7-9619-B4F404134F28}">
      <dgm:prSet phldrT="[Text]" custT="1"/>
      <dgm:spPr/>
      <dgm:t>
        <a:bodyPr/>
        <a:lstStyle/>
        <a:p>
          <a:r>
            <a:rPr lang="en-GB" sz="2800" b="1" dirty="0"/>
            <a:t>Denial </a:t>
          </a:r>
          <a:endParaRPr lang="en-US" sz="2800" b="1" dirty="0"/>
        </a:p>
      </dgm:t>
    </dgm:pt>
    <dgm:pt modelId="{A34F8ADA-D703-4DC1-9FFA-24070E524E46}" type="parTrans" cxnId="{89D65027-B149-4E33-B24B-8AF138DC0AE1}">
      <dgm:prSet/>
      <dgm:spPr/>
      <dgm:t>
        <a:bodyPr/>
        <a:lstStyle/>
        <a:p>
          <a:endParaRPr lang="en-US"/>
        </a:p>
      </dgm:t>
    </dgm:pt>
    <dgm:pt modelId="{2388D6AC-22B3-460F-B5BC-16CD8843039F}" type="sibTrans" cxnId="{89D65027-B149-4E33-B24B-8AF138DC0AE1}">
      <dgm:prSet/>
      <dgm:spPr/>
      <dgm:t>
        <a:bodyPr/>
        <a:lstStyle/>
        <a:p>
          <a:endParaRPr lang="en-US"/>
        </a:p>
      </dgm:t>
    </dgm:pt>
    <dgm:pt modelId="{2379FF9B-310C-466C-A527-7A1F8FFC4B95}">
      <dgm:prSet phldrT="[Text]" custT="1"/>
      <dgm:spPr/>
      <dgm:t>
        <a:bodyPr/>
        <a:lstStyle/>
        <a:p>
          <a:r>
            <a:rPr lang="en-GB" sz="2800" dirty="0"/>
            <a:t>Resistance</a:t>
          </a:r>
          <a:endParaRPr lang="en-US" sz="2800" dirty="0"/>
        </a:p>
      </dgm:t>
    </dgm:pt>
    <dgm:pt modelId="{87BD05C9-6284-49DC-BC28-14CE85718F9F}" type="parTrans" cxnId="{BF515693-582A-4807-B267-CB5AE6905FE9}">
      <dgm:prSet/>
      <dgm:spPr/>
      <dgm:t>
        <a:bodyPr/>
        <a:lstStyle/>
        <a:p>
          <a:endParaRPr lang="en-US"/>
        </a:p>
      </dgm:t>
    </dgm:pt>
    <dgm:pt modelId="{16981BB4-E335-45F7-8C01-4F3FC9810129}" type="sibTrans" cxnId="{BF515693-582A-4807-B267-CB5AE6905FE9}">
      <dgm:prSet/>
      <dgm:spPr/>
      <dgm:t>
        <a:bodyPr/>
        <a:lstStyle/>
        <a:p>
          <a:endParaRPr lang="en-US"/>
        </a:p>
      </dgm:t>
    </dgm:pt>
    <dgm:pt modelId="{9EE520EE-7186-4012-874D-02EC129773BE}">
      <dgm:prSet phldrT="[Text]" custT="1"/>
      <dgm:spPr/>
      <dgm:t>
        <a:bodyPr/>
        <a:lstStyle/>
        <a:p>
          <a:r>
            <a:rPr lang="en-GB" sz="2800" dirty="0"/>
            <a:t>Acceptance</a:t>
          </a:r>
          <a:endParaRPr lang="en-US" sz="2800" dirty="0"/>
        </a:p>
      </dgm:t>
    </dgm:pt>
    <dgm:pt modelId="{11C4EFF1-2BA8-4C60-A5BE-EAFAA81EA39D}" type="parTrans" cxnId="{9010CF13-F6A4-4408-B141-DB03484C3424}">
      <dgm:prSet/>
      <dgm:spPr/>
      <dgm:t>
        <a:bodyPr/>
        <a:lstStyle/>
        <a:p>
          <a:endParaRPr lang="en-US"/>
        </a:p>
      </dgm:t>
    </dgm:pt>
    <dgm:pt modelId="{9BCD2145-D6EE-481A-BB39-B3A3BFC3155C}" type="sibTrans" cxnId="{9010CF13-F6A4-4408-B141-DB03484C3424}">
      <dgm:prSet/>
      <dgm:spPr/>
      <dgm:t>
        <a:bodyPr/>
        <a:lstStyle/>
        <a:p>
          <a:endParaRPr lang="en-US"/>
        </a:p>
      </dgm:t>
    </dgm:pt>
    <dgm:pt modelId="{54406B1C-F238-44E5-A216-79652E0848AF}">
      <dgm:prSet phldrT="[Text]" custT="1"/>
      <dgm:spPr/>
      <dgm:t>
        <a:bodyPr/>
        <a:lstStyle/>
        <a:p>
          <a:r>
            <a:rPr lang="en-GB" sz="2800" b="1" dirty="0"/>
            <a:t>Commitment</a:t>
          </a:r>
          <a:endParaRPr lang="en-US" sz="2800" b="1" dirty="0"/>
        </a:p>
      </dgm:t>
    </dgm:pt>
    <dgm:pt modelId="{87FD058C-136F-4BCC-A59E-690276C6BA7F}" type="parTrans" cxnId="{B657BAA6-0CE2-4FA9-AC19-57FC62127AC7}">
      <dgm:prSet/>
      <dgm:spPr/>
      <dgm:t>
        <a:bodyPr/>
        <a:lstStyle/>
        <a:p>
          <a:endParaRPr lang="en-US"/>
        </a:p>
      </dgm:t>
    </dgm:pt>
    <dgm:pt modelId="{ED26F946-A104-4C4A-8414-1EC6F97DF0B9}" type="sibTrans" cxnId="{B657BAA6-0CE2-4FA9-AC19-57FC62127AC7}">
      <dgm:prSet/>
      <dgm:spPr/>
      <dgm:t>
        <a:bodyPr/>
        <a:lstStyle/>
        <a:p>
          <a:endParaRPr lang="en-US"/>
        </a:p>
      </dgm:t>
    </dgm:pt>
    <dgm:pt modelId="{633CD225-7998-4F0E-B292-595CC7A97082}" type="pres">
      <dgm:prSet presAssocID="{7BF7F22B-0B4F-46BB-9AFE-43D606107266}" presName="arrowDiagram" presStyleCnt="0">
        <dgm:presLayoutVars>
          <dgm:chMax val="5"/>
          <dgm:dir/>
          <dgm:resizeHandles val="exact"/>
        </dgm:presLayoutVars>
      </dgm:prSet>
      <dgm:spPr/>
      <dgm:t>
        <a:bodyPr/>
        <a:lstStyle/>
        <a:p>
          <a:endParaRPr lang="en-GB"/>
        </a:p>
      </dgm:t>
    </dgm:pt>
    <dgm:pt modelId="{12F7F2CF-86B7-4AF0-AF54-0B7DD817B92B}" type="pres">
      <dgm:prSet presAssocID="{7BF7F22B-0B4F-46BB-9AFE-43D606107266}" presName="arrow" presStyleLbl="bgShp" presStyleIdx="0" presStyleCnt="1" custScaleX="128100" custLinFactNeighborX="650" custLinFactNeighborY="4600"/>
      <dgm:spPr/>
    </dgm:pt>
    <dgm:pt modelId="{79DFEE84-C42D-4179-A3B1-68170C5024B8}" type="pres">
      <dgm:prSet presAssocID="{7BF7F22B-0B4F-46BB-9AFE-43D606107266}" presName="arrowDiagram4" presStyleCnt="0"/>
      <dgm:spPr/>
    </dgm:pt>
    <dgm:pt modelId="{93367117-80B6-4674-829D-42D8672270A3}" type="pres">
      <dgm:prSet presAssocID="{008D1B38-3037-45B7-9619-B4F404134F28}" presName="bullet4a" presStyleLbl="node1" presStyleIdx="0" presStyleCnt="4" custScaleX="277623" custScaleY="229970" custLinFactX="-200000" custLinFactNeighborX="-272278" custLinFactNeighborY="-7782"/>
      <dgm:spPr/>
    </dgm:pt>
    <dgm:pt modelId="{905050B8-D14B-4B23-B8C6-AC0848226EE2}" type="pres">
      <dgm:prSet presAssocID="{008D1B38-3037-45B7-9619-B4F404134F28}" presName="textBox4a" presStyleLbl="revTx" presStyleIdx="0" presStyleCnt="4" custScaleX="187865" custScaleY="67047" custLinFactNeighborY="-19224">
        <dgm:presLayoutVars>
          <dgm:bulletEnabled val="1"/>
        </dgm:presLayoutVars>
      </dgm:prSet>
      <dgm:spPr/>
      <dgm:t>
        <a:bodyPr/>
        <a:lstStyle/>
        <a:p>
          <a:endParaRPr lang="en-GB"/>
        </a:p>
      </dgm:t>
    </dgm:pt>
    <dgm:pt modelId="{06B02BA3-27F9-4FC8-AFF7-39C37DF147BD}" type="pres">
      <dgm:prSet presAssocID="{2379FF9B-310C-466C-A527-7A1F8FFC4B95}" presName="bullet4b" presStyleLbl="node1" presStyleIdx="1" presStyleCnt="4" custScaleX="180953" custScaleY="174926" custLinFactX="-100000" custLinFactNeighborX="-100688" custLinFactNeighborY="39894"/>
      <dgm:spPr/>
    </dgm:pt>
    <dgm:pt modelId="{4DAF1C84-45BD-4FD1-909A-3E23CD9FC177}" type="pres">
      <dgm:prSet presAssocID="{2379FF9B-310C-466C-A527-7A1F8FFC4B95}" presName="textBox4b" presStyleLbl="revTx" presStyleIdx="1" presStyleCnt="4" custScaleX="150842" custScaleY="72293" custLinFactNeighborX="-15779" custLinFactNeighborY="3909">
        <dgm:presLayoutVars>
          <dgm:bulletEnabled val="1"/>
        </dgm:presLayoutVars>
      </dgm:prSet>
      <dgm:spPr/>
      <dgm:t>
        <a:bodyPr/>
        <a:lstStyle/>
        <a:p>
          <a:endParaRPr lang="en-GB"/>
        </a:p>
      </dgm:t>
    </dgm:pt>
    <dgm:pt modelId="{F45139AD-F68D-450A-9400-34A536860019}" type="pres">
      <dgm:prSet presAssocID="{9EE520EE-7186-4012-874D-02EC129773BE}" presName="bullet4c" presStyleLbl="node1" presStyleIdx="2" presStyleCnt="4" custScaleX="169584" custScaleY="166106" custLinFactNeighborY="6129"/>
      <dgm:spPr/>
    </dgm:pt>
    <dgm:pt modelId="{C0179E9F-9468-4EEA-BA31-C41FCA7C389B}" type="pres">
      <dgm:prSet presAssocID="{9EE520EE-7186-4012-874D-02EC129773BE}" presName="textBox4c" presStyleLbl="revTx" presStyleIdx="2" presStyleCnt="4" custScaleX="184232" custScaleY="80795" custLinFactNeighborX="7961" custLinFactNeighborY="7530">
        <dgm:presLayoutVars>
          <dgm:bulletEnabled val="1"/>
        </dgm:presLayoutVars>
      </dgm:prSet>
      <dgm:spPr/>
      <dgm:t>
        <a:bodyPr/>
        <a:lstStyle/>
        <a:p>
          <a:endParaRPr lang="en-GB"/>
        </a:p>
      </dgm:t>
    </dgm:pt>
    <dgm:pt modelId="{4C733C09-5707-4E15-A780-5DE2623A45C3}" type="pres">
      <dgm:prSet presAssocID="{54406B1C-F238-44E5-A216-79652E0848AF}" presName="bullet4d" presStyleLbl="node1" presStyleIdx="3" presStyleCnt="4" custScaleX="178104" custScaleY="168773" custLinFactX="105983" custLinFactNeighborX="200000" custLinFactNeighborY="-25181"/>
      <dgm:spPr/>
    </dgm:pt>
    <dgm:pt modelId="{9CE328AE-3D23-4D26-BE9A-E8E1616D539D}" type="pres">
      <dgm:prSet presAssocID="{54406B1C-F238-44E5-A216-79652E0848AF}" presName="textBox4d" presStyleLbl="revTx" presStyleIdx="3" presStyleCnt="4" custScaleX="208373" custScaleY="25017" custLinFactNeighborX="89102" custLinFactNeighborY="-24361">
        <dgm:presLayoutVars>
          <dgm:bulletEnabled val="1"/>
        </dgm:presLayoutVars>
      </dgm:prSet>
      <dgm:spPr/>
      <dgm:t>
        <a:bodyPr/>
        <a:lstStyle/>
        <a:p>
          <a:endParaRPr lang="en-GB"/>
        </a:p>
      </dgm:t>
    </dgm:pt>
  </dgm:ptLst>
  <dgm:cxnLst>
    <dgm:cxn modelId="{4035D276-13C0-4E12-831A-223362860809}" type="presOf" srcId="{54406B1C-F238-44E5-A216-79652E0848AF}" destId="{9CE328AE-3D23-4D26-BE9A-E8E1616D539D}" srcOrd="0" destOrd="0" presId="urn:microsoft.com/office/officeart/2005/8/layout/arrow2"/>
    <dgm:cxn modelId="{FE8D35A0-D029-402C-9F3A-D73F9A2F7139}" type="presOf" srcId="{7BF7F22B-0B4F-46BB-9AFE-43D606107266}" destId="{633CD225-7998-4F0E-B292-595CC7A97082}" srcOrd="0" destOrd="0" presId="urn:microsoft.com/office/officeart/2005/8/layout/arrow2"/>
    <dgm:cxn modelId="{20F81A65-DFB8-4687-ABA0-D1F9BD2AA41F}" type="presOf" srcId="{008D1B38-3037-45B7-9619-B4F404134F28}" destId="{905050B8-D14B-4B23-B8C6-AC0848226EE2}" srcOrd="0" destOrd="0" presId="urn:microsoft.com/office/officeart/2005/8/layout/arrow2"/>
    <dgm:cxn modelId="{9A4E409D-7561-4927-9881-8DA118ADA9ED}" type="presOf" srcId="{9EE520EE-7186-4012-874D-02EC129773BE}" destId="{C0179E9F-9468-4EEA-BA31-C41FCA7C389B}" srcOrd="0" destOrd="0" presId="urn:microsoft.com/office/officeart/2005/8/layout/arrow2"/>
    <dgm:cxn modelId="{BF515693-582A-4807-B267-CB5AE6905FE9}" srcId="{7BF7F22B-0B4F-46BB-9AFE-43D606107266}" destId="{2379FF9B-310C-466C-A527-7A1F8FFC4B95}" srcOrd="1" destOrd="0" parTransId="{87BD05C9-6284-49DC-BC28-14CE85718F9F}" sibTransId="{16981BB4-E335-45F7-8C01-4F3FC9810129}"/>
    <dgm:cxn modelId="{B657BAA6-0CE2-4FA9-AC19-57FC62127AC7}" srcId="{7BF7F22B-0B4F-46BB-9AFE-43D606107266}" destId="{54406B1C-F238-44E5-A216-79652E0848AF}" srcOrd="3" destOrd="0" parTransId="{87FD058C-136F-4BCC-A59E-690276C6BA7F}" sibTransId="{ED26F946-A104-4C4A-8414-1EC6F97DF0B9}"/>
    <dgm:cxn modelId="{B224FD2B-BAFA-42B8-A65C-051E43779904}" type="presOf" srcId="{2379FF9B-310C-466C-A527-7A1F8FFC4B95}" destId="{4DAF1C84-45BD-4FD1-909A-3E23CD9FC177}" srcOrd="0" destOrd="0" presId="urn:microsoft.com/office/officeart/2005/8/layout/arrow2"/>
    <dgm:cxn modelId="{9010CF13-F6A4-4408-B141-DB03484C3424}" srcId="{7BF7F22B-0B4F-46BB-9AFE-43D606107266}" destId="{9EE520EE-7186-4012-874D-02EC129773BE}" srcOrd="2" destOrd="0" parTransId="{11C4EFF1-2BA8-4C60-A5BE-EAFAA81EA39D}" sibTransId="{9BCD2145-D6EE-481A-BB39-B3A3BFC3155C}"/>
    <dgm:cxn modelId="{89D65027-B149-4E33-B24B-8AF138DC0AE1}" srcId="{7BF7F22B-0B4F-46BB-9AFE-43D606107266}" destId="{008D1B38-3037-45B7-9619-B4F404134F28}" srcOrd="0" destOrd="0" parTransId="{A34F8ADA-D703-4DC1-9FFA-24070E524E46}" sibTransId="{2388D6AC-22B3-460F-B5BC-16CD8843039F}"/>
    <dgm:cxn modelId="{42851183-C882-4B76-9D1A-7A2D94519651}" type="presParOf" srcId="{633CD225-7998-4F0E-B292-595CC7A97082}" destId="{12F7F2CF-86B7-4AF0-AF54-0B7DD817B92B}" srcOrd="0" destOrd="0" presId="urn:microsoft.com/office/officeart/2005/8/layout/arrow2"/>
    <dgm:cxn modelId="{62109E43-9F60-47C4-8917-82539AF5402D}" type="presParOf" srcId="{633CD225-7998-4F0E-B292-595CC7A97082}" destId="{79DFEE84-C42D-4179-A3B1-68170C5024B8}" srcOrd="1" destOrd="0" presId="urn:microsoft.com/office/officeart/2005/8/layout/arrow2"/>
    <dgm:cxn modelId="{1A081A83-F9A0-4C5E-801D-F7D596683172}" type="presParOf" srcId="{79DFEE84-C42D-4179-A3B1-68170C5024B8}" destId="{93367117-80B6-4674-829D-42D8672270A3}" srcOrd="0" destOrd="0" presId="urn:microsoft.com/office/officeart/2005/8/layout/arrow2"/>
    <dgm:cxn modelId="{7AD82832-2ED0-4174-BEF1-2D427C935C94}" type="presParOf" srcId="{79DFEE84-C42D-4179-A3B1-68170C5024B8}" destId="{905050B8-D14B-4B23-B8C6-AC0848226EE2}" srcOrd="1" destOrd="0" presId="urn:microsoft.com/office/officeart/2005/8/layout/arrow2"/>
    <dgm:cxn modelId="{522C17EB-E61B-435E-8E2A-8EE6F5FC39B8}" type="presParOf" srcId="{79DFEE84-C42D-4179-A3B1-68170C5024B8}" destId="{06B02BA3-27F9-4FC8-AFF7-39C37DF147BD}" srcOrd="2" destOrd="0" presId="urn:microsoft.com/office/officeart/2005/8/layout/arrow2"/>
    <dgm:cxn modelId="{D2AD9AF6-FFB3-48BE-9907-CB7082040A81}" type="presParOf" srcId="{79DFEE84-C42D-4179-A3B1-68170C5024B8}" destId="{4DAF1C84-45BD-4FD1-909A-3E23CD9FC177}" srcOrd="3" destOrd="0" presId="urn:microsoft.com/office/officeart/2005/8/layout/arrow2"/>
    <dgm:cxn modelId="{9FD1DCCA-2B06-4E4C-8743-A65E30892FF6}" type="presParOf" srcId="{79DFEE84-C42D-4179-A3B1-68170C5024B8}" destId="{F45139AD-F68D-450A-9400-34A536860019}" srcOrd="4" destOrd="0" presId="urn:microsoft.com/office/officeart/2005/8/layout/arrow2"/>
    <dgm:cxn modelId="{6ECD9D77-BD01-4B99-83CF-245C6E6F0776}" type="presParOf" srcId="{79DFEE84-C42D-4179-A3B1-68170C5024B8}" destId="{C0179E9F-9468-4EEA-BA31-C41FCA7C389B}" srcOrd="5" destOrd="0" presId="urn:microsoft.com/office/officeart/2005/8/layout/arrow2"/>
    <dgm:cxn modelId="{47E44C6F-B76F-4F69-A12B-F278726E28DA}" type="presParOf" srcId="{79DFEE84-C42D-4179-A3B1-68170C5024B8}" destId="{4C733C09-5707-4E15-A780-5DE2623A45C3}" srcOrd="6" destOrd="0" presId="urn:microsoft.com/office/officeart/2005/8/layout/arrow2"/>
    <dgm:cxn modelId="{0B67BF77-FD59-4715-9273-E0B4512838CE}" type="presParOf" srcId="{79DFEE84-C42D-4179-A3B1-68170C5024B8}" destId="{9CE328AE-3D23-4D26-BE9A-E8E1616D539D}"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071033" y="358268"/>
            <a:ext cx="3429000" cy="338554"/>
          </a:xfrm>
          <a:prstGeom prst="rect">
            <a:avLst/>
          </a:prstGeom>
        </p:spPr>
        <p:txBody>
          <a:bodyPr>
            <a:spAutoFit/>
          </a:bodyPr>
          <a:lstStyle/>
          <a:p>
            <a:r>
              <a:rPr lang="en-US" altLang="en-US" sz="1600" b="1" dirty="0" smtClean="0">
                <a:latin typeface="Cambria" panose="02040503050406030204" pitchFamily="18" charset="0"/>
                <a:cs typeface="Arial" panose="020B0604020202020204" pitchFamily="34" charset="0"/>
              </a:rPr>
              <a:t>SESSION 12: REALITY CHECK I</a:t>
            </a:r>
            <a:endParaRPr lang="en-GB" sz="1600" b="1" dirty="0">
              <a:latin typeface="Cambria" panose="02040503050406030204" pitchFamily="18" charset="0"/>
            </a:endParaRPr>
          </a:p>
        </p:txBody>
      </p:sp>
    </p:spTree>
    <p:extLst>
      <p:ext uri="{BB962C8B-B14F-4D97-AF65-F5344CB8AC3E}">
        <p14:creationId xmlns:p14="http://schemas.microsoft.com/office/powerpoint/2010/main" val="105331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a:t>
            </a:fld>
            <a:endParaRPr lang="en-GB" dirty="0"/>
          </a:p>
        </p:txBody>
      </p:sp>
    </p:spTree>
    <p:extLst>
      <p:ext uri="{BB962C8B-B14F-4D97-AF65-F5344CB8AC3E}">
        <p14:creationId xmlns:p14="http://schemas.microsoft.com/office/powerpoint/2010/main" val="384265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Other options: -EAFm sounds ideal but it will be difficult to deal with all conflicting needs.</a:t>
            </a:r>
          </a:p>
          <a:p>
            <a:pPr eaLnBrk="1" hangingPunct="1">
              <a:spcBef>
                <a:spcPct val="0"/>
              </a:spcBef>
            </a:pPr>
            <a:r>
              <a:rPr lang="en-GB" altLang="en-US" dirty="0"/>
              <a:t>-It is easy to get communities to participate in fisheries management.</a:t>
            </a:r>
          </a:p>
          <a:p>
            <a:pPr eaLnBrk="1" hangingPunct="1">
              <a:spcBef>
                <a:spcPct val="0"/>
              </a:spcBef>
            </a:pPr>
            <a:r>
              <a:rPr lang="en-GB" altLang="en-US" dirty="0"/>
              <a:t>-External enforcement is the only way; self-compliance does not work.</a:t>
            </a:r>
          </a:p>
          <a:p>
            <a:pPr eaLnBrk="1" hangingPunct="1">
              <a:spcBef>
                <a:spcPct val="0"/>
              </a:spcBef>
            </a:pPr>
            <a:r>
              <a:rPr lang="en-GB" altLang="en-US" dirty="0"/>
              <a:t>-Engaging fisher communities just means talking to village leaders.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10</a:t>
            </a:fld>
            <a:endParaRPr lang="en-GB" dirty="0"/>
          </a:p>
        </p:txBody>
      </p:sp>
    </p:spTree>
    <p:extLst>
      <p:ext uri="{BB962C8B-B14F-4D97-AF65-F5344CB8AC3E}">
        <p14:creationId xmlns:p14="http://schemas.microsoft.com/office/powerpoint/2010/main" val="2500785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hangingPunct="1"/>
            <a:r>
              <a:rPr lang="en-GB" altLang="en-US" dirty="0"/>
              <a:t>Conflict management needed to help reduce the constraints and come to agreed positions.</a:t>
            </a:r>
          </a:p>
          <a:p>
            <a:pPr defTabSz="914400" eaLnBrk="1" hangingPunct="1"/>
            <a:endParaRPr lang="en-GB" altLang="en-US" dirty="0"/>
          </a:p>
          <a:p>
            <a:pPr defTabSz="914400" eaLnBrk="1" hangingPunct="1"/>
            <a:r>
              <a:rPr lang="en-GB" altLang="en-US" dirty="0"/>
              <a:t>We will now discuss and practise conflict management.</a:t>
            </a:r>
          </a:p>
          <a:p>
            <a:pPr defTabSz="914400" eaLnBrk="1" hangingPunct="1">
              <a:spcBef>
                <a:spcPct val="0"/>
              </a:spcBef>
            </a:pPr>
            <a:r>
              <a:rPr lang="en-GB" altLang="en-US" dirty="0"/>
              <a:t>Bullet 2 in slide: have participants review their plotted conflicts on FMU maps + make any amendments.</a:t>
            </a:r>
          </a:p>
          <a:p>
            <a:pPr defTabSz="914400" eaLnBrk="1" hangingPunct="1">
              <a:spcBef>
                <a:spcPct val="0"/>
              </a:spcBef>
            </a:pPr>
            <a:r>
              <a:rPr lang="en-GB" altLang="en-US" dirty="0"/>
              <a:t>Share examples as plenary.</a:t>
            </a:r>
          </a:p>
          <a:p>
            <a:pPr defTabSz="914400" eaLnBrk="1" hangingPunct="1">
              <a:spcBef>
                <a:spcPct val="0"/>
              </a:spcBef>
            </a:pPr>
            <a:r>
              <a:rPr lang="en-GB" altLang="en-US" dirty="0"/>
              <a:t>Discuss bullet 3- elicit experiences of when conflict not always bad (Think this through beforehand and have some examples of likely conflict situations (usually between stakeholders: conserve the environment vs. fishers; commercial fishing vs. small scale) and how these evolved with positive outcome.</a:t>
            </a:r>
            <a:endParaRPr lang="en-US" altLang="en-US" dirty="0"/>
          </a:p>
          <a:p>
            <a:pPr defTabSz="901700" eaLnBrk="1" hangingPunct="1">
              <a:spcBef>
                <a:spcPct val="0"/>
              </a:spcBef>
            </a:pPr>
            <a:endParaRPr lang="en-GB" altLang="en-US" dirty="0" smtClean="0"/>
          </a:p>
          <a:p>
            <a:pPr defTabSz="901700" eaLnBrk="1" hangingPunct="1">
              <a:spcBef>
                <a:spcPct val="0"/>
              </a:spcBef>
            </a:pPr>
            <a:r>
              <a:rPr lang="en-GB" altLang="en-US" dirty="0" smtClean="0"/>
              <a:t>Refer to Participant Handbook Module 12, Figure 12.1</a:t>
            </a: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548868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ct val="0"/>
              </a:spcBef>
            </a:pPr>
            <a:r>
              <a:rPr lang="en-GB" altLang="en-US" sz="2800" dirty="0"/>
              <a:t>This is a generic model for process of change. EAFm entails changes to behaviour and thinking for all concerned, so there will be resistance. We need to view this not as a problem but as a necessary step for moving forwards. So do not be afraid of conflict but instead have strategies to mediate it/ prevent it/ even work with it as it can generate options.</a:t>
            </a:r>
          </a:p>
          <a:p>
            <a:pPr eaLnBrk="1" hangingPunct="1"/>
            <a:r>
              <a:rPr lang="en-GB" altLang="en-US" sz="2800" dirty="0">
                <a:latin typeface="Myriad Pro" panose="020B0503030403020204" pitchFamily="34" charset="0"/>
              </a:rPr>
              <a:t>Conflict can be expected as part of the EAFm process of change. If the process is well managed, working through the conflict may lead to greater commitment towards the change. </a:t>
            </a:r>
          </a:p>
          <a:p>
            <a:pPr eaLnBrk="1" hangingPunct="1">
              <a:spcBef>
                <a:spcPct val="0"/>
              </a:spcBef>
            </a:pPr>
            <a:r>
              <a:rPr lang="en-GB" altLang="en-US" sz="2800" dirty="0">
                <a:latin typeface="Myriad Pro" panose="020B0503030403020204" pitchFamily="34" charset="0"/>
              </a:rPr>
              <a:t>The stages in conflict management are:</a:t>
            </a:r>
          </a:p>
          <a:p>
            <a:pPr eaLnBrk="1" hangingPunct="1">
              <a:spcBef>
                <a:spcPct val="0"/>
              </a:spcBef>
            </a:pPr>
            <a:r>
              <a:rPr lang="en-GB" altLang="en-US" sz="2800" dirty="0">
                <a:latin typeface="Myriad Pro" panose="020B0503030403020204" pitchFamily="34" charset="0"/>
              </a:rPr>
              <a:t>Initiation: a stakeholder or outsider invites help to manage the conflict</a:t>
            </a:r>
          </a:p>
          <a:p>
            <a:pPr eaLnBrk="1" hangingPunct="1">
              <a:spcBef>
                <a:spcPct val="0"/>
              </a:spcBef>
            </a:pPr>
            <a:r>
              <a:rPr lang="en-GB" altLang="en-US" sz="2800" dirty="0">
                <a:latin typeface="Myriad Pro" panose="020B0503030403020204" pitchFamily="34" charset="0"/>
              </a:rPr>
              <a:t>Preparation: conflict assessment (see section 1 above), information sharing, rules, participant selection</a:t>
            </a:r>
          </a:p>
          <a:p>
            <a:pPr eaLnBrk="1" hangingPunct="1">
              <a:spcBef>
                <a:spcPct val="0"/>
              </a:spcBef>
            </a:pPr>
            <a:r>
              <a:rPr lang="en-GB" altLang="en-US" sz="2800" dirty="0">
                <a:latin typeface="Myriad Pro" panose="020B0503030403020204" pitchFamily="34" charset="0"/>
              </a:rPr>
              <a:t>Negotiation: articulating interests and win-win options, packaging desired options</a:t>
            </a:r>
          </a:p>
          <a:p>
            <a:pPr eaLnBrk="1" hangingPunct="1">
              <a:spcBef>
                <a:spcPct val="0"/>
              </a:spcBef>
            </a:pPr>
            <a:r>
              <a:rPr lang="en-GB" altLang="en-US" sz="2800" dirty="0">
                <a:latin typeface="Myriad Pro" panose="020B0503030403020204" pitchFamily="34" charset="0"/>
              </a:rPr>
              <a:t>Agreement: concluding jointly on best option package, recording decision making</a:t>
            </a:r>
          </a:p>
          <a:p>
            <a:pPr eaLnBrk="1" hangingPunct="1">
              <a:spcBef>
                <a:spcPct val="0"/>
              </a:spcBef>
            </a:pPr>
            <a:r>
              <a:rPr lang="en-GB" altLang="en-US" sz="2800" dirty="0" smtClean="0">
                <a:latin typeface="Myriad Pro" panose="020B0503030403020204" pitchFamily="34" charset="0"/>
              </a:rPr>
              <a:t>Implementation</a:t>
            </a:r>
            <a:r>
              <a:rPr lang="en-GB" altLang="en-US" sz="2800" dirty="0">
                <a:latin typeface="Myriad Pro" panose="020B0503030403020204" pitchFamily="34" charset="0"/>
              </a:rPr>
              <a:t>: publicising </a:t>
            </a:r>
            <a:r>
              <a:rPr lang="en-GB" altLang="en-US" sz="2800" dirty="0" smtClean="0">
                <a:latin typeface="Myriad Pro" panose="020B0503030403020204" pitchFamily="34" charset="0"/>
              </a:rPr>
              <a:t>outcomes, </a:t>
            </a:r>
            <a:r>
              <a:rPr lang="en-GB" altLang="en-US" sz="2800" dirty="0">
                <a:latin typeface="Myriad Pro" panose="020B0503030403020204" pitchFamily="34" charset="0"/>
              </a:rPr>
              <a:t>signed agreement (optional) , </a:t>
            </a:r>
            <a:r>
              <a:rPr lang="en-GB" altLang="en-US" sz="2800" dirty="0" smtClean="0">
                <a:latin typeface="Myriad Pro" panose="020B0503030403020204" pitchFamily="34" charset="0"/>
              </a:rPr>
              <a:t>monitoring</a:t>
            </a:r>
            <a:endParaRPr lang="en-US" altLang="en-US" sz="2800" dirty="0" smtClean="0">
              <a:latin typeface="Myriad Pro" panose="020B0503030403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Refer to Participant Handbook Module 12, Figure 12.1. Also Figure 12.2 Conflict</a:t>
            </a:r>
            <a:r>
              <a:rPr lang="en-GB" sz="1200" kern="1200" baseline="0" dirty="0" smtClean="0">
                <a:solidFill>
                  <a:schemeClr val="tx1"/>
                </a:solidFill>
                <a:effectLst/>
                <a:latin typeface="+mn-lt"/>
                <a:ea typeface="+mn-ea"/>
                <a:cs typeface="+mn-cs"/>
              </a:rPr>
              <a:t> Strategies </a:t>
            </a:r>
            <a:r>
              <a:rPr lang="en-GB" sz="1200" kern="1200" dirty="0" smtClean="0">
                <a:solidFill>
                  <a:schemeClr val="tx1"/>
                </a:solidFill>
                <a:effectLst/>
                <a:latin typeface="+mn-lt"/>
                <a:ea typeface="+mn-ea"/>
                <a:cs typeface="+mn-cs"/>
              </a:rPr>
              <a:t>and Table 12.1</a:t>
            </a:r>
          </a:p>
          <a:p>
            <a:pPr eaLnBrk="1" hangingPunct="1">
              <a:spcBef>
                <a:spcPct val="0"/>
              </a:spcBef>
            </a:pPr>
            <a:endParaRPr lang="en-US" dirty="0"/>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DAA68B-0EE3-4BC8-82BE-2792C83F2A04}" type="slidenum">
              <a:rPr lang="en-US" altLang="en-US" smtClean="0">
                <a:latin typeface="Calibri" panose="020F0502020204030204" pitchFamily="34" charset="0"/>
              </a:rPr>
              <a:pPr/>
              <a:t>12</a:t>
            </a:fld>
            <a:endParaRPr lang="en-US" altLang="en-US" dirty="0">
              <a:latin typeface="Calibri" panose="020F0502020204030204" pitchFamily="34" charset="0"/>
            </a:endParaRPr>
          </a:p>
        </p:txBody>
      </p:sp>
    </p:spTree>
    <p:extLst>
      <p:ext uri="{BB962C8B-B14F-4D97-AF65-F5344CB8AC3E}">
        <p14:creationId xmlns:p14="http://schemas.microsoft.com/office/powerpoint/2010/main" val="279238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GB" altLang="en-US" dirty="0"/>
              <a:t>Ensure we all understand what the 4 terms in colour mean: negotiating, questioning, listening, mediating = all skills that are needed in conflict management. However, need to check participant understanding (also culturally dependent). </a:t>
            </a:r>
          </a:p>
          <a:p>
            <a:pPr defTabSz="914400"/>
            <a:r>
              <a:rPr lang="en-GB" altLang="en-US" dirty="0"/>
              <a:t>Also discuss gender roles: men and women expected to behave in certain ways; what are implications for EAFm process? Same applies to age hierarchy. </a:t>
            </a:r>
          </a:p>
          <a:p>
            <a:pPr defTabSz="914400" eaLnBrk="1" hangingPunct="1">
              <a:spcBef>
                <a:spcPct val="0"/>
              </a:spcBef>
            </a:pP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1430152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Myriad Pro" panose="020B0503030403020204" pitchFamily="34" charset="0"/>
              </a:rPr>
              <a:t>The aim of negotiation is to achieve a WIN-WIN outcome (i.e. an outcome that benefits all parties). The process described here is what participants could go through as part of their role play (see slide 17). </a:t>
            </a:r>
          </a:p>
          <a:p>
            <a:pPr eaLnBrk="1" hangingPunct="1">
              <a:spcBef>
                <a:spcPct val="0"/>
              </a:spcBef>
            </a:pPr>
            <a:r>
              <a:rPr lang="en-US" altLang="en-US" b="1" dirty="0">
                <a:latin typeface="Myriad Pro" panose="020B0503030403020204" pitchFamily="34" charset="0"/>
              </a:rPr>
              <a:t>Set the scene</a:t>
            </a:r>
            <a:r>
              <a:rPr lang="en-US" altLang="en-US" dirty="0">
                <a:latin typeface="Myriad Pro" panose="020B0503030403020204" pitchFamily="34" charset="0"/>
              </a:rPr>
              <a:t>: "Let's find a way to solve this that works for everyone“. </a:t>
            </a:r>
          </a:p>
          <a:p>
            <a:pPr eaLnBrk="1" hangingPunct="1">
              <a:spcBef>
                <a:spcPct val="0"/>
              </a:spcBef>
            </a:pPr>
            <a:r>
              <a:rPr lang="en-US" altLang="en-US" b="1" dirty="0">
                <a:latin typeface="Myriad Pro" panose="020B0503030403020204" pitchFamily="34" charset="0"/>
              </a:rPr>
              <a:t>Define problem in terms of Needs/Outcomes</a:t>
            </a:r>
            <a:r>
              <a:rPr lang="en-US" altLang="en-US" dirty="0">
                <a:latin typeface="Myriad Pro" panose="020B0503030403020204" pitchFamily="34" charset="0"/>
              </a:rPr>
              <a:t>. </a:t>
            </a:r>
            <a:r>
              <a:rPr lang="en-GB" altLang="en-US" dirty="0"/>
              <a:t>Identify stakeholders in the conflict situation. </a:t>
            </a:r>
            <a:r>
              <a:rPr lang="en-US" altLang="en-US" dirty="0">
                <a:latin typeface="Myriad Pro" panose="020B0503030403020204" pitchFamily="34" charset="0"/>
              </a:rPr>
              <a:t>Define original problem and individual needs, as well as expected outcomes.</a:t>
            </a:r>
            <a:r>
              <a:rPr lang="en-GB" altLang="en-US" dirty="0"/>
              <a:t> Facilitate parties to define/describe the problem. Identify/analyse root problems and causes. Facilitate parties to </a:t>
            </a:r>
            <a:r>
              <a:rPr lang="en-GB" altLang="en-US" u="sng" dirty="0"/>
              <a:t>define their own needs</a:t>
            </a:r>
            <a:r>
              <a:rPr lang="en-GB" altLang="en-US" dirty="0"/>
              <a:t>.</a:t>
            </a:r>
            <a:r>
              <a:rPr lang="en-US" altLang="en-US" dirty="0">
                <a:latin typeface="Myriad Pro" panose="020B0503030403020204" pitchFamily="34" charset="0"/>
              </a:rPr>
              <a:t> </a:t>
            </a:r>
          </a:p>
          <a:p>
            <a:pPr eaLnBrk="1" hangingPunct="1">
              <a:spcBef>
                <a:spcPct val="0"/>
              </a:spcBef>
            </a:pPr>
            <a:r>
              <a:rPr lang="en-US" altLang="en-US" b="1" dirty="0">
                <a:latin typeface="Myriad Pro" panose="020B0503030403020204" pitchFamily="34" charset="0"/>
              </a:rPr>
              <a:t>Identify the shared (relationship) needs</a:t>
            </a:r>
            <a:r>
              <a:rPr lang="en-US" altLang="en-US" dirty="0">
                <a:latin typeface="Myriad Pro" panose="020B0503030403020204" pitchFamily="34" charset="0"/>
              </a:rPr>
              <a:t>.</a:t>
            </a:r>
            <a:r>
              <a:rPr lang="en-GB" altLang="en-US" dirty="0"/>
              <a:t> Encourage one party to ‘</a:t>
            </a:r>
            <a:r>
              <a:rPr lang="en-GB" altLang="en-US" u="sng" dirty="0"/>
              <a:t>step into the others shoes</a:t>
            </a:r>
            <a:r>
              <a:rPr lang="en-GB" altLang="en-US" dirty="0"/>
              <a:t>’</a:t>
            </a:r>
            <a:endParaRPr lang="en-GB" altLang="en-US" dirty="0">
              <a:latin typeface="Myriad Pro" panose="020B0503030403020204" pitchFamily="34" charset="0"/>
            </a:endParaRPr>
          </a:p>
          <a:p>
            <a:pPr eaLnBrk="1" hangingPunct="1">
              <a:spcBef>
                <a:spcPct val="0"/>
              </a:spcBef>
            </a:pPr>
            <a:r>
              <a:rPr lang="en-US" altLang="en-US" b="1" dirty="0">
                <a:latin typeface="Myriad Pro" panose="020B0503030403020204" pitchFamily="34" charset="0"/>
              </a:rPr>
              <a:t>Brainstorm possible solutions</a:t>
            </a:r>
            <a:r>
              <a:rPr lang="en-US" altLang="en-US" dirty="0">
                <a:latin typeface="Myriad Pro" panose="020B0503030403020204" pitchFamily="34" charset="0"/>
              </a:rPr>
              <a:t>. </a:t>
            </a:r>
            <a:r>
              <a:rPr lang="en-GB" altLang="en-US" u="sng" dirty="0"/>
              <a:t>Secure commitment</a:t>
            </a:r>
            <a:r>
              <a:rPr lang="en-GB" altLang="en-US" dirty="0"/>
              <a:t> to finding a solution. Identify a range of </a:t>
            </a:r>
            <a:r>
              <a:rPr lang="en-GB" altLang="en-US" u="sng" dirty="0"/>
              <a:t>alternative solutions</a:t>
            </a:r>
            <a:r>
              <a:rPr lang="en-GB" altLang="en-US" dirty="0"/>
              <a:t> (actions) and analyse their likely </a:t>
            </a:r>
            <a:r>
              <a:rPr lang="en-GB" altLang="en-US" u="sng" dirty="0"/>
              <a:t>impact</a:t>
            </a:r>
            <a:r>
              <a:rPr lang="en-GB" altLang="en-US" dirty="0"/>
              <a:t> (consequences) on both parties (us and them).</a:t>
            </a:r>
            <a:endParaRPr lang="en-AU" altLang="en-US" dirty="0"/>
          </a:p>
          <a:p>
            <a:pPr eaLnBrk="1" hangingPunct="1">
              <a:spcBef>
                <a:spcPct val="0"/>
              </a:spcBef>
            </a:pPr>
            <a:r>
              <a:rPr lang="en-US" altLang="en-US" b="1" dirty="0">
                <a:latin typeface="Myriad Pro" panose="020B0503030403020204" pitchFamily="34" charset="0"/>
              </a:rPr>
              <a:t>Evaluate the solutions</a:t>
            </a:r>
            <a:endParaRPr lang="en-GB" altLang="en-US" b="1" dirty="0">
              <a:latin typeface="Myriad Pro" panose="020B0503030403020204" pitchFamily="34" charset="0"/>
            </a:endParaRPr>
          </a:p>
          <a:p>
            <a:pPr eaLnBrk="1" hangingPunct="1">
              <a:spcBef>
                <a:spcPct val="0"/>
              </a:spcBef>
            </a:pPr>
            <a:r>
              <a:rPr lang="en-US" altLang="en-US" b="1" dirty="0">
                <a:latin typeface="Myriad Pro" panose="020B0503030403020204" pitchFamily="34" charset="0"/>
              </a:rPr>
              <a:t>Choose solutions</a:t>
            </a:r>
            <a:endParaRPr lang="en-GB" altLang="en-US" b="1" dirty="0">
              <a:latin typeface="Myriad Pro" panose="020B0503030403020204" pitchFamily="34" charset="0"/>
            </a:endParaRPr>
          </a:p>
          <a:p>
            <a:pPr eaLnBrk="1" hangingPunct="1">
              <a:spcBef>
                <a:spcPct val="0"/>
              </a:spcBef>
            </a:pPr>
            <a:r>
              <a:rPr lang="en-US" altLang="en-US" b="1" dirty="0">
                <a:latin typeface="Myriad Pro" panose="020B0503030403020204" pitchFamily="34" charset="0"/>
              </a:rPr>
              <a:t>Plan what action will be taken</a:t>
            </a:r>
            <a:endParaRPr lang="en-GB" altLang="en-US" b="1" dirty="0">
              <a:latin typeface="Myriad Pro" panose="020B0503030403020204" pitchFamily="34" charset="0"/>
            </a:endParaRPr>
          </a:p>
          <a:p>
            <a:pPr eaLnBrk="1" hangingPunct="1">
              <a:spcBef>
                <a:spcPct val="0"/>
              </a:spcBef>
            </a:pPr>
            <a:r>
              <a:rPr lang="en-US" altLang="en-US" b="1" dirty="0">
                <a:latin typeface="Myriad Pro" panose="020B0503030403020204" pitchFamily="34" charset="0"/>
              </a:rPr>
              <a:t>Evaluate results     </a:t>
            </a:r>
            <a:endParaRPr lang="en-GB" altLang="en-US" b="1" dirty="0">
              <a:latin typeface="Myriad Pro" panose="020B0503030403020204" pitchFamily="34" charset="0"/>
            </a:endParaRPr>
          </a:p>
          <a:p>
            <a:pPr eaLnBrk="1" hangingPunct="1">
              <a:spcBef>
                <a:spcPct val="0"/>
              </a:spcBef>
            </a:pPr>
            <a:r>
              <a:rPr lang="en-GB" altLang="en-US" dirty="0"/>
              <a:t>This is process described in Module </a:t>
            </a:r>
            <a:r>
              <a:rPr lang="en-GB" altLang="en-US" dirty="0" smtClean="0"/>
              <a:t>12</a:t>
            </a:r>
            <a:r>
              <a:rPr lang="en-GB" altLang="en-US" baseline="0" dirty="0" smtClean="0"/>
              <a:t> </a:t>
            </a:r>
            <a:r>
              <a:rPr lang="en-GB" altLang="en-US" dirty="0" smtClean="0"/>
              <a:t>in </a:t>
            </a:r>
            <a:r>
              <a:rPr lang="en-GB" altLang="en-US" dirty="0"/>
              <a:t>a bit more detail.</a:t>
            </a:r>
          </a:p>
        </p:txBody>
      </p:sp>
      <p:sp>
        <p:nvSpPr>
          <p:cNvPr id="4" name="Slide Number Placeholder 3"/>
          <p:cNvSpPr>
            <a:spLocks noGrp="1"/>
          </p:cNvSpPr>
          <p:nvPr>
            <p:ph type="sldNum" sz="quarter" idx="10"/>
          </p:nvPr>
        </p:nvSpPr>
        <p:spPr/>
        <p:txBody>
          <a:bodyPr/>
          <a:lstStyle/>
          <a:p>
            <a:fld id="{69AB0435-A58D-4B6F-B848-F1922E60B89F}" type="slidenum">
              <a:rPr lang="en-GB" smtClean="0"/>
              <a:t>14</a:t>
            </a:fld>
            <a:endParaRPr lang="en-GB" dirty="0"/>
          </a:p>
        </p:txBody>
      </p:sp>
    </p:spTree>
    <p:extLst>
      <p:ext uri="{BB962C8B-B14F-4D97-AF65-F5344CB8AC3E}">
        <p14:creationId xmlns:p14="http://schemas.microsoft.com/office/powerpoint/2010/main" val="2141818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A good facilitator asks lots of well-directed questions</a:t>
            </a:r>
            <a:r>
              <a:rPr lang="en-US" altLang="en-US" dirty="0" smtClean="0"/>
              <a:t>….</a:t>
            </a:r>
            <a:endParaRPr lang="en-US"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15</a:t>
            </a:fld>
            <a:endParaRPr lang="en-GB" dirty="0"/>
          </a:p>
        </p:txBody>
      </p:sp>
    </p:spTree>
    <p:extLst>
      <p:ext uri="{BB962C8B-B14F-4D97-AF65-F5344CB8AC3E}">
        <p14:creationId xmlns:p14="http://schemas.microsoft.com/office/powerpoint/2010/main" val="194145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altLang="en-US" dirty="0"/>
              <a:t>Self explanatory</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16</a:t>
            </a:fld>
            <a:endParaRPr lang="en-GB" dirty="0"/>
          </a:p>
        </p:txBody>
      </p:sp>
    </p:spTree>
    <p:extLst>
      <p:ext uri="{BB962C8B-B14F-4D97-AF65-F5344CB8AC3E}">
        <p14:creationId xmlns:p14="http://schemas.microsoft.com/office/powerpoint/2010/main" val="251893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See details in Session Plan. Achieving </a:t>
            </a:r>
            <a:r>
              <a:rPr lang="en-GB" altLang="en-US" dirty="0"/>
              <a:t>win-win solutions role play</a:t>
            </a:r>
          </a:p>
          <a:p>
            <a:pPr eaLnBrk="1" hangingPunct="1">
              <a:spcBef>
                <a:spcPct val="0"/>
              </a:spcBef>
            </a:pPr>
            <a:r>
              <a:rPr lang="en-GB" altLang="en-US" dirty="0"/>
              <a:t>Trainer: use role play scenario cards in Trainer Resource Guide (you will need to print and cut these up beforehand). Explain we will do a role play to practise achieving win –win solutions</a:t>
            </a:r>
            <a:r>
              <a:rPr lang="en-GB" altLang="en-US" dirty="0" smtClean="0"/>
              <a:t>. </a:t>
            </a:r>
          </a:p>
          <a:p>
            <a:pPr eaLnBrk="1" hangingPunct="1">
              <a:spcBef>
                <a:spcPct val="0"/>
              </a:spcBef>
            </a:pPr>
            <a:r>
              <a:rPr lang="en-GB" sz="1200" kern="1200" smtClean="0">
                <a:solidFill>
                  <a:schemeClr val="tx1"/>
                </a:solidFill>
                <a:effectLst/>
                <a:latin typeface="+mn-lt"/>
                <a:ea typeface="+mn-ea"/>
                <a:cs typeface="+mn-cs"/>
              </a:rPr>
              <a:t>1. Divide </a:t>
            </a:r>
            <a:r>
              <a:rPr lang="en-GB" sz="1200" kern="1200" dirty="0" smtClean="0">
                <a:solidFill>
                  <a:schemeClr val="tx1"/>
                </a:solidFill>
                <a:effectLst/>
                <a:latin typeface="+mn-lt"/>
                <a:ea typeface="+mn-ea"/>
                <a:cs typeface="+mn-cs"/>
              </a:rPr>
              <a:t>participants into different groups, distribute different role play scenarios to each group (all scenarios are potential </a:t>
            </a:r>
            <a:r>
              <a:rPr lang="en-GB" sz="1200" kern="1200" dirty="0" err="1" smtClean="0">
                <a:solidFill>
                  <a:schemeClr val="tx1"/>
                </a:solidFill>
                <a:effectLst/>
                <a:latin typeface="+mn-lt"/>
                <a:ea typeface="+mn-ea"/>
                <a:cs typeface="+mn-cs"/>
              </a:rPr>
              <a:t>EAFm</a:t>
            </a:r>
            <a:r>
              <a:rPr lang="en-GB" sz="1200" kern="1200" dirty="0" smtClean="0">
                <a:solidFill>
                  <a:schemeClr val="tx1"/>
                </a:solidFill>
                <a:effectLst/>
                <a:latin typeface="+mn-lt"/>
                <a:ea typeface="+mn-ea"/>
                <a:cs typeface="+mn-cs"/>
              </a:rPr>
              <a:t> conflicts)</a:t>
            </a:r>
          </a:p>
          <a:p>
            <a:r>
              <a:rPr lang="en-GB" sz="1200" kern="1200" dirty="0" smtClean="0">
                <a:solidFill>
                  <a:schemeClr val="tx1"/>
                </a:solidFill>
                <a:effectLst/>
                <a:latin typeface="+mn-lt"/>
                <a:ea typeface="+mn-ea"/>
                <a:cs typeface="+mn-cs"/>
              </a:rPr>
              <a:t>2. Each group needs: one conflict mediator, one observer, enough of all stakeholder categories listed. So need at least six people per group. Each participant gets a scenario card with THEIR role listed. They know other roles in their group but do not know their motivations. Refer groups to People Toolkit for more on relevant skills to use.  </a:t>
            </a:r>
          </a:p>
          <a:p>
            <a:r>
              <a:rPr lang="en-GB" sz="1200" kern="1200" dirty="0" smtClean="0">
                <a:solidFill>
                  <a:schemeClr val="tx1"/>
                </a:solidFill>
                <a:effectLst/>
                <a:latin typeface="+mn-lt"/>
                <a:ea typeface="+mn-ea"/>
                <a:cs typeface="+mn-cs"/>
              </a:rPr>
              <a:t>3. Possibly ask all participants to study win-win solution form in Workbook before the role play- so all are familiar with process (but you would need extra time for this)</a:t>
            </a:r>
          </a:p>
          <a:p>
            <a:r>
              <a:rPr lang="en-GB" sz="1200" kern="1200" dirty="0" smtClean="0">
                <a:solidFill>
                  <a:schemeClr val="tx1"/>
                </a:solidFill>
                <a:effectLst/>
                <a:latin typeface="+mn-lt"/>
                <a:ea typeface="+mn-ea"/>
                <a:cs typeface="+mn-cs"/>
              </a:rPr>
              <a:t>4. All prepare for five minutes. Trainer to support all the conflict </a:t>
            </a:r>
          </a:p>
          <a:p>
            <a:r>
              <a:rPr lang="en-GB" sz="1200" kern="1200" dirty="0" smtClean="0">
                <a:solidFill>
                  <a:schemeClr val="tx1"/>
                </a:solidFill>
                <a:effectLst/>
                <a:latin typeface="+mn-lt"/>
                <a:ea typeface="+mn-ea"/>
                <a:cs typeface="+mn-cs"/>
              </a:rPr>
              <a:t>5. Carry out role plays. Trainers observes and take notes.</a:t>
            </a:r>
          </a:p>
          <a:p>
            <a:r>
              <a:rPr lang="en-GB" sz="1200" kern="1200" dirty="0" smtClean="0">
                <a:solidFill>
                  <a:schemeClr val="tx1"/>
                </a:solidFill>
                <a:effectLst/>
                <a:latin typeface="+mn-lt"/>
                <a:ea typeface="+mn-ea"/>
                <a:cs typeface="+mn-cs"/>
              </a:rPr>
              <a:t>6. After the activity, have a debrief/ feedback using tips in the Module and Toolkit. For debrief, follow this sequence: 1</a:t>
            </a:r>
            <a:r>
              <a:rPr lang="en-GB" sz="1200" kern="1200" baseline="30000" dirty="0" smtClean="0">
                <a:solidFill>
                  <a:schemeClr val="tx1"/>
                </a:solidFill>
                <a:effectLst/>
                <a:latin typeface="+mn-lt"/>
                <a:ea typeface="+mn-ea"/>
                <a:cs typeface="+mn-cs"/>
              </a:rPr>
              <a:t>st</a:t>
            </a:r>
            <a:r>
              <a:rPr lang="en-GB" sz="1200" kern="1200" dirty="0" smtClean="0">
                <a:solidFill>
                  <a:schemeClr val="tx1"/>
                </a:solidFill>
                <a:effectLst/>
                <a:latin typeface="+mn-lt"/>
                <a:ea typeface="+mn-ea"/>
                <a:cs typeface="+mn-cs"/>
              </a:rPr>
              <a:t> mediator feeds back, then observer, then others in group.</a:t>
            </a:r>
          </a:p>
          <a:p>
            <a:endParaRPr lang="en-GB" sz="1200" kern="1200" dirty="0" smtClean="0">
              <a:solidFill>
                <a:schemeClr val="tx1"/>
              </a:solidFill>
              <a:effectLst/>
              <a:latin typeface="+mn-lt"/>
              <a:ea typeface="+mn-ea"/>
              <a:cs typeface="+mn-cs"/>
            </a:endParaRPr>
          </a:p>
          <a:p>
            <a:pPr eaLnBrk="1" hangingPunct="1">
              <a:spcBef>
                <a:spcPct val="0"/>
              </a:spcBef>
            </a:pPr>
            <a:r>
              <a:rPr lang="en-GB" altLang="en-US" dirty="0" smtClean="0"/>
              <a:t>After the activity , do a debrief using tips in Module 12 and in Tool 8 in Toolkit A.</a:t>
            </a:r>
          </a:p>
          <a:p>
            <a:pPr eaLnBrk="1" hangingPunct="1">
              <a:spcBef>
                <a:spcPct val="0"/>
              </a:spcBef>
            </a:pPr>
            <a:endParaRPr lang="en-GB" altLang="en-US" dirty="0" smtClean="0"/>
          </a:p>
          <a:p>
            <a:endParaRPr lang="en-GB" sz="1200" kern="1200" dirty="0" smtClean="0">
              <a:solidFill>
                <a:schemeClr val="tx1"/>
              </a:solidFill>
              <a:effectLst/>
              <a:latin typeface="+mn-lt"/>
              <a:ea typeface="+mn-ea"/>
              <a:cs typeface="+mn-cs"/>
            </a:endParaRPr>
          </a:p>
          <a:p>
            <a:pPr eaLnBrk="1" hangingPunct="1">
              <a:spcBef>
                <a:spcPct val="0"/>
              </a:spcBef>
            </a:pP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17</a:t>
            </a:fld>
            <a:endParaRPr lang="en-GB" dirty="0"/>
          </a:p>
        </p:txBody>
      </p:sp>
    </p:spTree>
    <p:extLst>
      <p:ext uri="{BB962C8B-B14F-4D97-AF65-F5344CB8AC3E}">
        <p14:creationId xmlns:p14="http://schemas.microsoft.com/office/powerpoint/2010/main" val="307076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It is now time for Reality Check I. This done after we have set our goals to see if the goals are really achievable.</a:t>
            </a:r>
          </a:p>
          <a:p>
            <a:pPr eaLnBrk="1" hangingPunct="1">
              <a:spcBef>
                <a:spcPct val="0"/>
              </a:spcBef>
            </a:pPr>
            <a:r>
              <a:rPr lang="en-GB" altLang="en-US" dirty="0"/>
              <a:t>Refer to large visual this on wall to keep up as reference throughout course. Show where we are in course. </a:t>
            </a:r>
          </a:p>
          <a:p>
            <a:pPr eaLnBrk="1" hangingPunct="1">
              <a:spcBef>
                <a:spcPct val="0"/>
              </a:spcBef>
            </a:pPr>
            <a:endParaRPr lang="en-GB" altLang="en-US" dirty="0"/>
          </a:p>
        </p:txBody>
      </p:sp>
      <p:sp>
        <p:nvSpPr>
          <p:cNvPr id="4" name="Slide Number Placeholder 3"/>
          <p:cNvSpPr>
            <a:spLocks noGrp="1"/>
          </p:cNvSpPr>
          <p:nvPr>
            <p:ph type="sldNum" sz="quarter" idx="10"/>
          </p:nvPr>
        </p:nvSpPr>
        <p:spPr/>
        <p:txBody>
          <a:bodyPr/>
          <a:lstStyle/>
          <a:p>
            <a:fld id="{69AB0435-A58D-4B6F-B848-F1922E60B89F}" type="slidenum">
              <a:rPr lang="en-GB" smtClean="0"/>
              <a:t>2</a:t>
            </a:fld>
            <a:endParaRPr lang="en-GB" dirty="0"/>
          </a:p>
        </p:txBody>
      </p:sp>
    </p:spTree>
    <p:extLst>
      <p:ext uri="{BB962C8B-B14F-4D97-AF65-F5344CB8AC3E}">
        <p14:creationId xmlns:p14="http://schemas.microsoft.com/office/powerpoint/2010/main" val="308421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r>
              <a:rPr lang="en-US" altLang="en-US" dirty="0"/>
              <a:t>Make sure you PLAN WELL for how to run this session:</a:t>
            </a:r>
          </a:p>
          <a:p>
            <a:pPr defTabSz="914400" eaLnBrk="1" hangingPunct="1"/>
            <a:r>
              <a:rPr lang="en-US" altLang="en-US" dirty="0"/>
              <a:t>Start this session just before lunch on day 3, explaining that to cover various objectives we will be doing lots of </a:t>
            </a:r>
            <a:r>
              <a:rPr lang="en-US" altLang="en-US" i="1" dirty="0"/>
              <a:t>people skills </a:t>
            </a:r>
            <a:r>
              <a:rPr lang="en-US" altLang="en-US" dirty="0"/>
              <a:t>practice. Go up to ‘constraints and opportunities’ activity (slide 5) before lunch.</a:t>
            </a:r>
          </a:p>
          <a:p>
            <a:pPr defTabSz="914400" eaLnBrk="1" hangingPunct="1"/>
            <a:r>
              <a:rPr lang="en-US" altLang="en-US" dirty="0"/>
              <a:t>As an energiser after lunch do mapping of FMU conflicts (slide 6).</a:t>
            </a:r>
          </a:p>
          <a:p>
            <a:pPr defTabSz="914400" eaLnBrk="1" hangingPunct="1"/>
            <a:r>
              <a:rPr lang="en-US" altLang="en-US" dirty="0"/>
              <a:t>Next, 30 minutes reviewing facilitation skills through practice of focus group discussions (Slides 7-10).</a:t>
            </a:r>
          </a:p>
          <a:p>
            <a:pPr defTabSz="914400" eaLnBrk="1" hangingPunct="1"/>
            <a:r>
              <a:rPr lang="en-US" altLang="en-US" dirty="0"/>
              <a:t>Have an early afternoon break.</a:t>
            </a:r>
          </a:p>
          <a:p>
            <a:pPr defTabSz="914400" eaLnBrk="1" hangingPunct="1"/>
            <a:r>
              <a:rPr lang="en-US" altLang="en-US" dirty="0"/>
              <a:t>After break: conflict management (slides 11-17) discussion, concepts and role play.</a:t>
            </a: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24674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AU" altLang="en-US" dirty="0"/>
              <a:t>1</a:t>
            </a:r>
            <a:r>
              <a:rPr lang="en-AU" altLang="en-US" baseline="30000" dirty="0"/>
              <a:t>st</a:t>
            </a:r>
            <a:r>
              <a:rPr lang="en-AU" altLang="en-US" dirty="0"/>
              <a:t> part of Reality Check focuses on constraints and opportunities for achieving FMU goals.</a:t>
            </a:r>
          </a:p>
          <a:p>
            <a:pPr defTabSz="914400"/>
            <a:r>
              <a:rPr lang="en-AU" altLang="en-US" dirty="0"/>
              <a:t>E</a:t>
            </a:r>
            <a:r>
              <a:rPr lang="en-US" altLang="en-US" dirty="0"/>
              <a:t>ach goal is reviewed and constraints and opportunities to achieving it.</a:t>
            </a:r>
          </a:p>
          <a:p>
            <a:pPr defTabSz="914400"/>
            <a:endParaRPr lang="en-US" altLang="en-US" dirty="0"/>
          </a:p>
          <a:p>
            <a:pPr defTabSz="914400"/>
            <a:r>
              <a:rPr lang="en-US" altLang="en-US" dirty="0"/>
              <a:t>These constraints may be (i) cost , (ii) lack of political, stakeholder and institutional support, (iii) lack of human capacity and skills, (iv) insufficient time and (v) lack of data and </a:t>
            </a:r>
            <a:r>
              <a:rPr lang="en-US" altLang="en-US" dirty="0" smtClean="0"/>
              <a:t>information.</a:t>
            </a:r>
            <a:endParaRPr lang="en-AU" altLang="en-US" dirty="0"/>
          </a:p>
          <a:p>
            <a:pPr eaLnBrk="1" hangingPunct="1">
              <a:spcBef>
                <a:spcPct val="0"/>
              </a:spcBef>
              <a:spcAft>
                <a:spcPts val="1188"/>
              </a:spcAft>
              <a:buClr>
                <a:srgbClr val="FF6600"/>
              </a:buClr>
              <a:buSzPct val="150000"/>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3790C3-936A-4857-B8EA-8CC168CEEBB0}"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720202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GB" altLang="en-US" dirty="0"/>
              <a:t>The EAFm team needs to be aware of likely constraints and opportunities for planning purposes. </a:t>
            </a:r>
          </a:p>
          <a:p>
            <a:pPr defTabSz="914400"/>
            <a:r>
              <a:rPr lang="en-GB" altLang="en-US" dirty="0"/>
              <a:t>From the general challenges and opportunities you identified for your country in session 5, revisit these thinking about your specific FMU goals. You can take the same cards if you want.</a:t>
            </a:r>
          </a:p>
          <a:p>
            <a:pPr defTabSz="914400"/>
            <a:r>
              <a:rPr lang="en-GB" altLang="en-US" dirty="0"/>
              <a:t>Output: for each FMU, have green constraints and yellow opportunities.</a:t>
            </a:r>
          </a:p>
          <a:p>
            <a:pPr defTabSz="914400"/>
            <a:r>
              <a:rPr lang="en-GB" altLang="en-US" dirty="0"/>
              <a:t>Trainers to ensure these are stuck onto flipcharts as they will be needed on day 4.</a:t>
            </a:r>
          </a:p>
          <a:p>
            <a:pPr defTabSz="914400"/>
            <a:r>
              <a:rPr lang="en-GB" altLang="en-US" dirty="0"/>
              <a:t>Now break for lunch.</a:t>
            </a:r>
          </a:p>
          <a:p>
            <a:pPr eaLnBrk="1" hangingPunct="1">
              <a:spcBef>
                <a:spcPct val="0"/>
              </a:spcBef>
              <a:spcAft>
                <a:spcPts val="1188"/>
              </a:spcAft>
              <a:buClr>
                <a:srgbClr val="FF6600"/>
              </a:buClr>
              <a:buSzPct val="150000"/>
            </a:pP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1ED8CA-E6E1-4212-90A8-8759B3C4A6BB}"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498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GB" altLang="en-US" dirty="0"/>
              <a:t>Keep to 15 minutes maximum. </a:t>
            </a:r>
            <a:endParaRPr lang="en-GB" altLang="en-US" dirty="0" smtClean="0"/>
          </a:p>
          <a:p>
            <a:pPr defTabSz="914400"/>
            <a:r>
              <a:rPr lang="en-GB" altLang="en-US" dirty="0" smtClean="0"/>
              <a:t>The </a:t>
            </a:r>
            <a:r>
              <a:rPr lang="en-GB" altLang="en-US" dirty="0"/>
              <a:t>session content </a:t>
            </a:r>
            <a:r>
              <a:rPr lang="en-GB" altLang="en-US" dirty="0" smtClean="0"/>
              <a:t>can </a:t>
            </a:r>
            <a:r>
              <a:rPr lang="en-GB" altLang="en-US" dirty="0"/>
              <a:t>then be contextualised; trainer to refer to actual plotted and identified conflicts while explaining slides of more general concepts.</a:t>
            </a:r>
          </a:p>
          <a:p>
            <a:pPr defTabSz="914400"/>
            <a:r>
              <a:rPr lang="en-GB" altLang="en-US" dirty="0"/>
              <a:t>Leave the maps after 15 minutes and focus on FGD activity.</a:t>
            </a:r>
          </a:p>
          <a:p>
            <a:endParaRPr lang="en-AU" altLang="en-US" dirty="0">
              <a:latin typeface="Myriad Pro" pitchFamily="34" charset="0"/>
            </a:endParaRPr>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704B0-A4D4-456D-B4B4-2CE645E6D4AB}"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3042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GB" altLang="en-US" dirty="0"/>
              <a:t>Reducing conflict and turning constraints into opportunities can be achieved by working with stakeholders. FGD is a basic tool that should be used throughout EAFm cycle, can be useful at all stages, for all stakeholders but particularly useful for solving problems. </a:t>
            </a:r>
          </a:p>
          <a:p>
            <a:pPr defTabSz="914400" eaLnBrk="1" hangingPunct="1">
              <a:spcBef>
                <a:spcPct val="0"/>
              </a:spcBef>
            </a:pPr>
            <a:endParaRPr lang="en-GB" altLang="en-US" dirty="0"/>
          </a:p>
          <a:p>
            <a:pPr defTabSz="914400" eaLnBrk="1" hangingPunct="1">
              <a:spcBef>
                <a:spcPct val="0"/>
              </a:spcBef>
            </a:pPr>
            <a:r>
              <a:rPr lang="en-GB" altLang="en-US" dirty="0"/>
              <a:t>Now time to focus on facilitation skills (as part of human resources needed).</a:t>
            </a:r>
          </a:p>
          <a:p>
            <a:pPr defTabSz="914400" eaLnBrk="1" hangingPunct="1">
              <a:spcBef>
                <a:spcPct val="0"/>
              </a:spcBef>
            </a:pPr>
            <a:r>
              <a:rPr lang="en-GB" altLang="en-US" dirty="0"/>
              <a:t>30 minutes in total for FGD. We will practice key facilitation skills in focus group discussions (FDGs). These are needed throughout EAFm</a:t>
            </a:r>
            <a:r>
              <a:rPr lang="en-GB" altLang="en-US" baseline="0" dirty="0"/>
              <a:t> </a:t>
            </a:r>
            <a:r>
              <a:rPr lang="en-GB" altLang="en-US" dirty="0"/>
              <a:t>cycle to involve and engage with multiple stakeholders. </a:t>
            </a:r>
          </a:p>
          <a:p>
            <a:pPr defTabSz="914400" eaLnBrk="1" hangingPunct="1">
              <a:spcBef>
                <a:spcPct val="0"/>
              </a:spcBef>
            </a:pPr>
            <a:r>
              <a:rPr lang="en-GB" altLang="en-US" dirty="0"/>
              <a:t>Quickly look at good and bad facilitators drawn earlier. </a:t>
            </a:r>
          </a:p>
          <a:p>
            <a:pPr defTabSz="914400" eaLnBrk="1" hangingPunct="1">
              <a:spcBef>
                <a:spcPct val="0"/>
              </a:spcBef>
            </a:pPr>
            <a:r>
              <a:rPr lang="en-GB" altLang="en-US" dirty="0"/>
              <a:t>Refer to People Toolkit tool 5 for how to do FGD, and more detail on limits, issues. Data is not only numerical/ qualitative experience that people voice, but also the actual interactions during the FGD. i.e. the way stakeholders relate to each other is an indication for EAFm.</a:t>
            </a:r>
          </a:p>
          <a:p>
            <a:pPr>
              <a:defRPr/>
            </a:pPr>
            <a:endParaRPr lang="en-AU" altLang="en-US" dirty="0">
              <a:ea typeface="Myriad Pro" pitchFamily="34" charset="0"/>
              <a:cs typeface="Myriad Pro" pitchFamily="34" charset="0"/>
            </a:endParaRPr>
          </a:p>
        </p:txBody>
      </p:sp>
      <p:sp>
        <p:nvSpPr>
          <p:cNvPr id="143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8B5DB0-40F6-467C-82E4-04483E6E6AE8}"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257840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Referring back to the drawing of a good and a bad facilitator, elaborate on what a good facilitator is expected to do.</a:t>
            </a:r>
          </a:p>
          <a:p>
            <a:pPr eaLnBrk="1" hangingPunct="1">
              <a:spcBef>
                <a:spcPct val="0"/>
              </a:spcBef>
            </a:pPr>
            <a:r>
              <a:rPr lang="en-GB" altLang="en-US" dirty="0"/>
              <a:t>Let participants read this slide…</a:t>
            </a:r>
          </a:p>
          <a:p>
            <a:pPr eaLnBrk="1" hangingPunct="1">
              <a:spcBef>
                <a:spcPct val="0"/>
              </a:spcBef>
            </a:pPr>
            <a:r>
              <a:rPr lang="en-GB" altLang="en-US" dirty="0"/>
              <a:t>Basic rules: </a:t>
            </a:r>
          </a:p>
          <a:p>
            <a:pPr eaLnBrk="1" hangingPunct="1">
              <a:spcBef>
                <a:spcPct val="0"/>
              </a:spcBef>
              <a:buFontTx/>
              <a:buAutoNum type="arabicPeriod"/>
            </a:pPr>
            <a:r>
              <a:rPr lang="en-GB" altLang="en-US" dirty="0"/>
              <a:t>Thank people for coming</a:t>
            </a:r>
          </a:p>
          <a:p>
            <a:pPr eaLnBrk="1" hangingPunct="1">
              <a:spcBef>
                <a:spcPct val="0"/>
              </a:spcBef>
              <a:buFontTx/>
              <a:buAutoNum type="arabicPeriod"/>
            </a:pPr>
            <a:r>
              <a:rPr lang="en-GB" altLang="en-US" dirty="0"/>
              <a:t>Introduce yourself</a:t>
            </a:r>
          </a:p>
          <a:p>
            <a:pPr eaLnBrk="1" hangingPunct="1">
              <a:spcBef>
                <a:spcPct val="0"/>
              </a:spcBef>
              <a:buFontTx/>
              <a:buAutoNum type="arabicPeriod"/>
            </a:pPr>
            <a:r>
              <a:rPr lang="en-GB" altLang="en-US" dirty="0"/>
              <a:t>Explain aim of FGD, why we want to record session,</a:t>
            </a:r>
          </a:p>
          <a:p>
            <a:pPr eaLnBrk="1" hangingPunct="1">
              <a:spcBef>
                <a:spcPct val="0"/>
              </a:spcBef>
              <a:buFontTx/>
              <a:buAutoNum type="arabicPeriod"/>
            </a:pPr>
            <a:r>
              <a:rPr lang="en-GB" altLang="en-US" dirty="0"/>
              <a:t>Explain format (one person speaks at a </a:t>
            </a:r>
            <a:r>
              <a:rPr lang="en-GB" altLang="en-US" dirty="0" smtClean="0"/>
              <a:t>time</a:t>
            </a:r>
            <a:r>
              <a:rPr lang="en-GB" altLang="en-US" dirty="0"/>
              <a:t>, confidential/ anonymous/ length of discussion agreed)</a:t>
            </a:r>
          </a:p>
          <a:p>
            <a:pPr eaLnBrk="1" hangingPunct="1">
              <a:lnSpc>
                <a:spcPct val="80000"/>
              </a:lnSpc>
              <a:spcBef>
                <a:spcPct val="0"/>
              </a:spcBef>
              <a:buClr>
                <a:schemeClr val="tx2"/>
              </a:buClr>
              <a:buFont typeface="Wingdings" panose="05000000000000000000" pitchFamily="2" charset="2"/>
              <a:buNone/>
            </a:pPr>
            <a:r>
              <a:rPr lang="en-GB" altLang="en-US" dirty="0">
                <a:ea typeface="MS PGothic" panose="020B0600070205080204" pitchFamily="34" charset="-128"/>
              </a:rPr>
              <a:t>Facilitator must be aware of sensitive issues, e.g.:</a:t>
            </a:r>
          </a:p>
          <a:p>
            <a:pPr eaLnBrk="1" hangingPunct="1">
              <a:lnSpc>
                <a:spcPct val="80000"/>
              </a:lnSpc>
              <a:spcBef>
                <a:spcPct val="0"/>
              </a:spcBef>
              <a:buClr>
                <a:schemeClr val="tx2"/>
              </a:buClr>
              <a:buFont typeface="Wingdings" panose="05000000000000000000" pitchFamily="2" charset="2"/>
              <a:buChar char="§"/>
            </a:pPr>
            <a:r>
              <a:rPr lang="en-GB" altLang="en-US" dirty="0">
                <a:ea typeface="MS PGothic" panose="020B0600070205080204" pitchFamily="34" charset="-128"/>
              </a:rPr>
              <a:t>Gender </a:t>
            </a:r>
          </a:p>
          <a:p>
            <a:pPr eaLnBrk="1" hangingPunct="1">
              <a:lnSpc>
                <a:spcPct val="80000"/>
              </a:lnSpc>
              <a:spcBef>
                <a:spcPct val="0"/>
              </a:spcBef>
              <a:buClr>
                <a:schemeClr val="tx2"/>
              </a:buClr>
              <a:buFont typeface="Wingdings" panose="05000000000000000000" pitchFamily="2" charset="2"/>
              <a:buChar char="§"/>
            </a:pPr>
            <a:r>
              <a:rPr lang="en-GB" altLang="en-US" dirty="0">
                <a:ea typeface="MS PGothic" panose="020B0600070205080204" pitchFamily="34" charset="-128"/>
              </a:rPr>
              <a:t>Controversial</a:t>
            </a:r>
          </a:p>
          <a:p>
            <a:pPr eaLnBrk="1" hangingPunct="1">
              <a:lnSpc>
                <a:spcPct val="80000"/>
              </a:lnSpc>
              <a:spcBef>
                <a:spcPct val="0"/>
              </a:spcBef>
              <a:buClr>
                <a:schemeClr val="tx2"/>
              </a:buClr>
              <a:buFont typeface="Wingdings" panose="05000000000000000000" pitchFamily="2" charset="2"/>
              <a:buChar char="§"/>
            </a:pPr>
            <a:r>
              <a:rPr lang="en-GB" altLang="en-US" dirty="0">
                <a:ea typeface="MS PGothic" panose="020B0600070205080204" pitchFamily="34" charset="-128"/>
              </a:rPr>
              <a:t>Political</a:t>
            </a:r>
          </a:p>
          <a:p>
            <a:pPr eaLnBrk="1" hangingPunct="1">
              <a:lnSpc>
                <a:spcPct val="80000"/>
              </a:lnSpc>
              <a:spcBef>
                <a:spcPct val="0"/>
              </a:spcBef>
              <a:buClr>
                <a:schemeClr val="tx2"/>
              </a:buClr>
              <a:buFont typeface="Wingdings" panose="05000000000000000000" pitchFamily="2" charset="2"/>
              <a:buChar char="§"/>
            </a:pPr>
            <a:r>
              <a:rPr lang="en-GB" altLang="en-US" dirty="0">
                <a:ea typeface="MS PGothic" panose="020B0600070205080204" pitchFamily="34" charset="-128"/>
              </a:rPr>
              <a:t>Other...?</a:t>
            </a:r>
          </a:p>
          <a:p>
            <a:pPr eaLnBrk="1" hangingPunct="1">
              <a:lnSpc>
                <a:spcPct val="80000"/>
              </a:lnSpc>
              <a:spcBef>
                <a:spcPct val="0"/>
              </a:spcBef>
              <a:buClr>
                <a:schemeClr val="tx2"/>
              </a:buClr>
              <a:buFont typeface="Wingdings" panose="05000000000000000000" pitchFamily="2" charset="2"/>
              <a:buNone/>
            </a:pPr>
            <a:r>
              <a:rPr lang="en-GB" altLang="en-US" dirty="0">
                <a:ea typeface="MS PGothic" panose="020B0600070205080204" pitchFamily="34" charset="-128"/>
              </a:rPr>
              <a:t>Think about WHAT you say and HOW you say it.</a:t>
            </a:r>
          </a:p>
          <a:p>
            <a:pPr eaLnBrk="1" hangingPunct="1">
              <a:lnSpc>
                <a:spcPct val="80000"/>
              </a:lnSpc>
              <a:spcBef>
                <a:spcPct val="0"/>
              </a:spcBef>
              <a:buClr>
                <a:schemeClr val="tx2"/>
              </a:buClr>
              <a:buFont typeface="Wingdings" panose="05000000000000000000" pitchFamily="2" charset="2"/>
              <a:buNone/>
            </a:pPr>
            <a:r>
              <a:rPr lang="en-GB" altLang="en-US" dirty="0">
                <a:ea typeface="MS PGothic" panose="020B0600070205080204" pitchFamily="34" charset="-128"/>
              </a:rPr>
              <a:t>Be aware of how issues affect you as a facilitator (how you are </a:t>
            </a:r>
            <a:r>
              <a:rPr lang="en-GB" altLang="en-US" i="1" dirty="0">
                <a:ea typeface="MS PGothic" panose="020B0600070205080204" pitchFamily="34" charset="-128"/>
              </a:rPr>
              <a:t>perceived/accepted/ listened to....</a:t>
            </a:r>
            <a:r>
              <a:rPr lang="en-GB" altLang="en-US" dirty="0">
                <a:ea typeface="MS PGothic" panose="020B0600070205080204" pitchFamily="34" charset="-128"/>
              </a:rPr>
              <a:t>)</a:t>
            </a:r>
          </a:p>
          <a:p>
            <a:pPr eaLnBrk="1" hangingPunct="1">
              <a:lnSpc>
                <a:spcPct val="80000"/>
              </a:lnSpc>
              <a:spcBef>
                <a:spcPct val="0"/>
              </a:spcBef>
            </a:pPr>
            <a:endParaRPr lang="en-GB" altLang="en-US" dirty="0"/>
          </a:p>
          <a:p>
            <a:r>
              <a:rPr lang="en-GB" altLang="en-US" dirty="0"/>
              <a:t>Refer to People Toolkit tool 5 for how to do FGD, and more detail on limits, issues.</a:t>
            </a:r>
          </a:p>
          <a:p>
            <a:pPr defTabSz="901700" eaLnBrk="1" hangingPunct="1">
              <a:spcBef>
                <a:spcPct val="0"/>
              </a:spcBef>
            </a:pPr>
            <a:endParaRPr lang="en-GB" altLang="en-US" dirty="0"/>
          </a:p>
          <a:p>
            <a:pPr defTabSz="449263" eaLnBrk="1" hangingPunct="1">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8F95A-E7DE-46E4-8FEF-D34CF824D262}"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72043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See </a:t>
            </a:r>
            <a:r>
              <a:rPr lang="en-GB" altLang="en-US" dirty="0" smtClean="0"/>
              <a:t>Session Plan </a:t>
            </a:r>
            <a:r>
              <a:rPr lang="en-GB" altLang="en-US" dirty="0"/>
              <a:t>how to run activity in session plan. Ensure you end with reminding/ eliciting from participants at which points EAFm</a:t>
            </a:r>
            <a:r>
              <a:rPr lang="en-GB" altLang="en-US" baseline="0" dirty="0"/>
              <a:t> </a:t>
            </a:r>
            <a:r>
              <a:rPr lang="en-GB" altLang="en-US" dirty="0"/>
              <a:t>team likely to be using FGDs in the EAFm cycle. </a:t>
            </a:r>
          </a:p>
          <a:p>
            <a:pPr eaLnBrk="1" hangingPunct="1">
              <a:spcBef>
                <a:spcPct val="0"/>
              </a:spcBef>
            </a:pPr>
            <a:endParaRPr lang="en-GB" altLang="en-US" dirty="0"/>
          </a:p>
          <a:p>
            <a:pPr eaLnBrk="1" hangingPunct="1">
              <a:spcBef>
                <a:spcPct val="0"/>
              </a:spcBef>
            </a:pPr>
            <a:r>
              <a:rPr lang="en-GB" altLang="en-US" dirty="0"/>
              <a:t>Now have early afternoon break to ensure sufficient time for conflict management session.</a:t>
            </a:r>
          </a:p>
          <a:p>
            <a:pPr eaLnBrk="1" hangingPunct="1">
              <a:spcBef>
                <a:spcPct val="0"/>
              </a:spcBef>
            </a:pPr>
            <a:endParaRPr lang="en-US" altLang="en-US" dirty="0"/>
          </a:p>
        </p:txBody>
      </p:sp>
      <p:sp>
        <p:nvSpPr>
          <p:cNvPr id="4" name="Slide Number Placeholder 3"/>
          <p:cNvSpPr>
            <a:spLocks noGrp="1"/>
          </p:cNvSpPr>
          <p:nvPr>
            <p:ph type="sldNum" sz="quarter" idx="10"/>
          </p:nvPr>
        </p:nvSpPr>
        <p:spPr/>
        <p:txBody>
          <a:bodyPr/>
          <a:lstStyle/>
          <a:p>
            <a:pPr>
              <a:defRPr/>
            </a:pPr>
            <a:fld id="{7368729E-9089-4BA8-958D-64D06780C2CD}" type="slidenum">
              <a:rPr lang="en-US" altLang="en-US" smtClean="0"/>
              <a:pPr>
                <a:defRPr/>
              </a:pPr>
              <a:t>9</a:t>
            </a:fld>
            <a:endParaRPr lang="en-US" altLang="en-US" dirty="0"/>
          </a:p>
        </p:txBody>
      </p:sp>
    </p:spTree>
    <p:extLst>
      <p:ext uri="{BB962C8B-B14F-4D97-AF65-F5344CB8AC3E}">
        <p14:creationId xmlns:p14="http://schemas.microsoft.com/office/powerpoint/2010/main" val="379118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78878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50"/>
            <a:ext cx="9144000" cy="487298"/>
            <a:chOff x="-1" y="5279491"/>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314351"/>
              <a:ext cx="12233230" cy="452438"/>
              <a:chOff x="92851" y="6441528"/>
              <a:chExt cx="12233539" cy="451240"/>
            </a:xfrm>
          </p:grpSpPr>
          <p:sp>
            <p:nvSpPr>
              <p:cNvPr id="11" name="Rectangle 10"/>
              <p:cNvSpPr/>
              <p:nvPr/>
            </p:nvSpPr>
            <p:spPr>
              <a:xfrm>
                <a:off x="92851" y="6441528"/>
                <a:ext cx="12233539" cy="451240"/>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467553"/>
                <a:ext cx="9025009" cy="3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Font typeface="Arial" panose="020B0604020202020204" pitchFamily="34" charset="0"/>
                  <a:buNone/>
                </a:pPr>
                <a:r>
                  <a:rPr lang="en-US" altLang="en-US" sz="1600" b="1" dirty="0">
                    <a:latin typeface="+mn-lt"/>
                  </a:rPr>
                  <a:t>12.</a:t>
                </a:r>
                <a:r>
                  <a:rPr lang="en-US" altLang="en-US" sz="1600" b="1" baseline="0" dirty="0">
                    <a:latin typeface="+mn-lt"/>
                  </a:rPr>
                  <a:t> REALITY CHECK I</a:t>
                </a: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0" name="Group 9"/>
          <p:cNvGrpSpPr/>
          <p:nvPr/>
        </p:nvGrpSpPr>
        <p:grpSpPr>
          <a:xfrm>
            <a:off x="0" y="3322347"/>
            <a:ext cx="9167508" cy="3583137"/>
            <a:chOff x="0" y="3322347"/>
            <a:chExt cx="9167508" cy="3583137"/>
          </a:xfrm>
        </p:grpSpPr>
        <p:sp>
          <p:nvSpPr>
            <p:cNvPr id="11" name="Rectangle 10"/>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2" name="Title 1"/>
            <p:cNvSpPr txBox="1">
              <a:spLocks/>
            </p:cNvSpPr>
            <p:nvPr/>
          </p:nvSpPr>
          <p:spPr bwMode="auto">
            <a:xfrm>
              <a:off x="178292" y="5753091"/>
              <a:ext cx="5257800"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smtClean="0">
                  <a:latin typeface="+mn-lt"/>
                </a:rPr>
                <a:t>Date |Place </a:t>
              </a:r>
              <a:endParaRPr lang="en-US" altLang="en-US" sz="2400" dirty="0">
                <a:latin typeface="+mn-lt"/>
              </a:endParaRPr>
            </a:p>
          </p:txBody>
        </p:sp>
      </p:grpSp>
      <p:sp>
        <p:nvSpPr>
          <p:cNvPr id="4100" name="Title 1"/>
          <p:cNvSpPr>
            <a:spLocks noGrp="1"/>
          </p:cNvSpPr>
          <p:nvPr>
            <p:ph type="ctrTitle" idx="4294967295"/>
          </p:nvPr>
        </p:nvSpPr>
        <p:spPr bwMode="auto">
          <a:xfrm>
            <a:off x="178292" y="3683329"/>
            <a:ext cx="5257800" cy="1708781"/>
          </a:xfrm>
          <a:prstGeom prst="rect">
            <a:avLst/>
          </a:prstGeom>
          <a:solidFill>
            <a:schemeClr val="accent4">
              <a:lumMod val="75000"/>
            </a:schemeClr>
          </a:solidFill>
          <a:ln>
            <a:noFill/>
          </a:ln>
        </p:spPr>
        <p:txBody>
          <a:bodyPr anchor="ctr" anchorCtr="1">
            <a:noAutofit/>
          </a:bodyPr>
          <a:lstStyle/>
          <a:p>
            <a:r>
              <a:rPr lang="en-US" altLang="en-US" sz="3200" dirty="0">
                <a:solidFill>
                  <a:schemeClr val="bg1"/>
                </a:solidFill>
                <a:ea typeface="+mn-ea"/>
                <a:cs typeface="Arial" panose="020B0604020202020204" pitchFamily="34" charset="0"/>
              </a:rPr>
              <a:t>Session 12</a:t>
            </a:r>
            <a:br>
              <a:rPr lang="en-US" altLang="en-US" sz="3200" dirty="0">
                <a:solidFill>
                  <a:schemeClr val="bg1"/>
                </a:solidFill>
                <a:ea typeface="+mn-ea"/>
                <a:cs typeface="Arial" panose="020B0604020202020204" pitchFamily="34" charset="0"/>
              </a:rPr>
            </a:br>
            <a:r>
              <a:rPr lang="en-US" altLang="en-US" sz="3200" dirty="0">
                <a:solidFill>
                  <a:schemeClr val="bg1"/>
                </a:solidFill>
                <a:ea typeface="+mn-ea"/>
                <a:cs typeface="Arial" panose="020B0604020202020204" pitchFamily="34" charset="0"/>
              </a:rPr>
              <a:t>Reality check I</a:t>
            </a:r>
          </a:p>
        </p:txBody>
      </p:sp>
      <p:pic>
        <p:nvPicPr>
          <p:cNvPr id="16" name="Content Placeholder 2"/>
          <p:cNvPicPr>
            <a:picLocks noChangeAspect="1"/>
          </p:cNvPicPr>
          <p:nvPr/>
        </p:nvPicPr>
        <p:blipFill rotWithShape="1">
          <a:blip r:embed="rId3"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FGD Topic Options</a:t>
            </a:r>
            <a:endParaRPr lang="en-GB" dirty="0"/>
          </a:p>
        </p:txBody>
      </p:sp>
      <p:sp>
        <p:nvSpPr>
          <p:cNvPr id="7" name="Content Placeholder 6"/>
          <p:cNvSpPr>
            <a:spLocks noGrp="1"/>
          </p:cNvSpPr>
          <p:nvPr>
            <p:ph idx="1"/>
          </p:nvPr>
        </p:nvSpPr>
        <p:spPr/>
        <p:txBody>
          <a:bodyPr/>
          <a:lstStyle/>
          <a:p>
            <a:pPr marL="514350" indent="-514350">
              <a:buFont typeface="+mj-lt"/>
              <a:buAutoNum type="arabicPeriod"/>
            </a:pPr>
            <a:r>
              <a:rPr lang="en-GB" altLang="en-US" dirty="0"/>
              <a:t>EAFm plan exists but there is little political will; government lacks interest; it has not delivered on promises. Suggestions?</a:t>
            </a:r>
          </a:p>
          <a:p>
            <a:pPr marL="514350" indent="-514350">
              <a:buFont typeface="+mj-lt"/>
              <a:buAutoNum type="arabicPeriod"/>
            </a:pPr>
            <a:r>
              <a:rPr lang="en-GB" altLang="en-US" dirty="0"/>
              <a:t>The government, fishery officers and police should enforce compliance – do they?</a:t>
            </a:r>
          </a:p>
          <a:p>
            <a:pPr marL="514350" indent="-514350">
              <a:buFont typeface="+mj-lt"/>
              <a:buAutoNum type="arabicPeriod"/>
            </a:pPr>
            <a:r>
              <a:rPr lang="en-GB" altLang="en-US" dirty="0"/>
              <a:t>Rules and regulations have been set as a result of the EAFm Plan but one group of stakeholders is not doing what it is supposed to do. Suggestions?</a:t>
            </a:r>
          </a:p>
          <a:p>
            <a:endParaRPr lang="en-GB"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10</a:t>
            </a:fld>
            <a:endParaRPr lang="en-GB" dirty="0"/>
          </a:p>
        </p:txBody>
      </p:sp>
    </p:spTree>
    <p:extLst>
      <p:ext uri="{BB962C8B-B14F-4D97-AF65-F5344CB8AC3E}">
        <p14:creationId xmlns:p14="http://schemas.microsoft.com/office/powerpoint/2010/main" val="189298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Conflict in EAFm</a:t>
            </a:r>
            <a:endParaRPr lang="en-GB" dirty="0"/>
          </a:p>
        </p:txBody>
      </p:sp>
      <p:sp>
        <p:nvSpPr>
          <p:cNvPr id="5" name="Content Placeholder 4"/>
          <p:cNvSpPr>
            <a:spLocks noGrp="1"/>
          </p:cNvSpPr>
          <p:nvPr>
            <p:ph idx="1"/>
          </p:nvPr>
        </p:nvSpPr>
        <p:spPr/>
        <p:txBody>
          <a:bodyPr>
            <a:normAutofit lnSpcReduction="10000"/>
          </a:bodyPr>
          <a:lstStyle/>
          <a:p>
            <a:r>
              <a:rPr lang="en-GB" altLang="en-US" dirty="0"/>
              <a:t>Many of the constraints and opportunities may involve conflict:</a:t>
            </a:r>
          </a:p>
          <a:p>
            <a:pPr lvl="1"/>
            <a:r>
              <a:rPr lang="en-GB" altLang="en-US" dirty="0"/>
              <a:t>in views and opinions; and</a:t>
            </a:r>
          </a:p>
          <a:p>
            <a:pPr lvl="1"/>
            <a:r>
              <a:rPr lang="en-GB" altLang="en-US" dirty="0"/>
              <a:t>of a more physical nature (fighting) </a:t>
            </a:r>
          </a:p>
          <a:p>
            <a:r>
              <a:rPr lang="en-GB" altLang="en-US" dirty="0"/>
              <a:t>Where is conflict likely to occur in the EAFm process? (remember  your map)</a:t>
            </a:r>
          </a:p>
          <a:p>
            <a:r>
              <a:rPr lang="en-GB" altLang="en-US" dirty="0"/>
              <a:t>Is conflict always bad?</a:t>
            </a:r>
          </a:p>
          <a:p>
            <a:r>
              <a:rPr lang="en-GB" altLang="en-US" dirty="0"/>
              <a:t>People tend to resist change; conflict needs to be seen as part of change</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11</a:t>
            </a:fld>
            <a:endParaRPr lang="en-GB" dirty="0"/>
          </a:p>
        </p:txBody>
      </p:sp>
    </p:spTree>
    <p:extLst>
      <p:ext uri="{BB962C8B-B14F-4D97-AF65-F5344CB8AC3E}">
        <p14:creationId xmlns:p14="http://schemas.microsoft.com/office/powerpoint/2010/main" val="212817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Box 3"/>
          <p:cNvSpPr txBox="1">
            <a:spLocks noChangeArrowheads="1"/>
          </p:cNvSpPr>
          <p:nvPr/>
        </p:nvSpPr>
        <p:spPr bwMode="auto">
          <a:xfrm>
            <a:off x="8637588" y="6469063"/>
            <a:ext cx="5064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159A90-0D8E-4FE7-97CF-F6D26F8F52B3}" type="slidenum">
              <a:rPr lang="en-US" altLang="en-US">
                <a:solidFill>
                  <a:srgbClr val="FFFFFF"/>
                </a:solidFill>
                <a:latin typeface="Myriad Pro" pitchFamily="34" charset="0"/>
              </a:rPr>
              <a:pPr eaLnBrk="1" hangingPunct="1"/>
              <a:t>12</a:t>
            </a:fld>
            <a:endParaRPr lang="en-US" altLang="en-US" dirty="0">
              <a:solidFill>
                <a:srgbClr val="FFFFFF"/>
              </a:solidFill>
              <a:latin typeface="Myriad Pro" pitchFamily="34" charset="0"/>
            </a:endParaRPr>
          </a:p>
        </p:txBody>
      </p:sp>
      <p:graphicFrame>
        <p:nvGraphicFramePr>
          <p:cNvPr id="8" name="Diagram 7"/>
          <p:cNvGraphicFramePr/>
          <p:nvPr>
            <p:extLst>
              <p:ext uri="{D42A27DB-BD31-4B8C-83A1-F6EECF244321}">
                <p14:modId xmlns:p14="http://schemas.microsoft.com/office/powerpoint/2010/main" val="2143647091"/>
              </p:ext>
            </p:extLst>
          </p:nvPr>
        </p:nvGraphicFramePr>
        <p:xfrm>
          <a:off x="714348" y="2464419"/>
          <a:ext cx="7582159" cy="3699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altLang="en-US" dirty="0">
                <a:solidFill>
                  <a:srgbClr val="2E75B6"/>
                </a:solidFill>
                <a:latin typeface="Myriad Pro" panose="020B0503030403020204" pitchFamily="34" charset="0"/>
              </a:rPr>
              <a:t>Conflict as Change Process</a:t>
            </a:r>
            <a:endParaRPr lang="en-GB" dirty="0"/>
          </a:p>
        </p:txBody>
      </p:sp>
    </p:spTree>
    <p:extLst>
      <p:ext uri="{BB962C8B-B14F-4D97-AF65-F5344CB8AC3E}">
        <p14:creationId xmlns:p14="http://schemas.microsoft.com/office/powerpoint/2010/main" val="3697338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Conflict Management</a:t>
            </a:r>
            <a:endParaRPr lang="en-GB" dirty="0"/>
          </a:p>
        </p:txBody>
      </p:sp>
      <p:sp>
        <p:nvSpPr>
          <p:cNvPr id="16" name="Content Placeholder 15"/>
          <p:cNvSpPr>
            <a:spLocks noGrp="1"/>
          </p:cNvSpPr>
          <p:nvPr>
            <p:ph idx="1"/>
          </p:nvPr>
        </p:nvSpPr>
        <p:spPr/>
        <p:txBody>
          <a:bodyPr/>
          <a:lstStyle/>
          <a:p>
            <a:pPr marL="0" indent="0">
              <a:buNone/>
            </a:pPr>
            <a:r>
              <a:rPr lang="en-GB" altLang="en-US" b="1" dirty="0"/>
              <a:t>WHAT?            </a:t>
            </a:r>
          </a:p>
          <a:p>
            <a:pPr marL="0" indent="0">
              <a:buNone/>
            </a:pPr>
            <a:r>
              <a:rPr lang="en-GB" dirty="0"/>
              <a:t>A form of facilitated negotiation</a:t>
            </a:r>
          </a:p>
          <a:p>
            <a:pPr marL="0" indent="0">
              <a:buNone/>
            </a:pPr>
            <a:r>
              <a:rPr lang="en-GB" altLang="en-US" b="1" dirty="0"/>
              <a:t>HOW?           </a:t>
            </a:r>
          </a:p>
          <a:p>
            <a:pPr marL="0" indent="0">
              <a:buNone/>
            </a:pPr>
            <a:r>
              <a:rPr lang="en-GB" dirty="0"/>
              <a:t>Apply skills that help people express differences and solve problems for a WIN-WIN outcome</a:t>
            </a:r>
          </a:p>
          <a:p>
            <a:endParaRPr lang="en-GB"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13</a:t>
            </a:fld>
            <a:endParaRPr lang="en-GB" dirty="0"/>
          </a:p>
        </p:txBody>
      </p:sp>
      <p:sp>
        <p:nvSpPr>
          <p:cNvPr id="6" name="Oval 5"/>
          <p:cNvSpPr/>
          <p:nvPr/>
        </p:nvSpPr>
        <p:spPr>
          <a:xfrm>
            <a:off x="4774503" y="5421387"/>
            <a:ext cx="2087562" cy="8302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2000" dirty="0"/>
          </a:p>
        </p:txBody>
      </p:sp>
      <p:sp>
        <p:nvSpPr>
          <p:cNvPr id="7" name="TextBox 1"/>
          <p:cNvSpPr txBox="1">
            <a:spLocks noChangeArrowheads="1"/>
          </p:cNvSpPr>
          <p:nvPr/>
        </p:nvSpPr>
        <p:spPr bwMode="auto">
          <a:xfrm>
            <a:off x="5277740" y="5652368"/>
            <a:ext cx="158432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000" b="1" dirty="0">
                <a:latin typeface="+mn-lt"/>
              </a:rPr>
              <a:t>Listening</a:t>
            </a:r>
          </a:p>
        </p:txBody>
      </p:sp>
      <p:sp>
        <p:nvSpPr>
          <p:cNvPr id="8" name="Oval 7"/>
          <p:cNvSpPr/>
          <p:nvPr/>
        </p:nvSpPr>
        <p:spPr>
          <a:xfrm>
            <a:off x="7114478" y="5024438"/>
            <a:ext cx="1940622" cy="674687"/>
          </a:xfrm>
          <a:prstGeom prst="ellipse">
            <a:avLst/>
          </a:prstGeom>
          <a:solidFill>
            <a:srgbClr val="46BB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2000" dirty="0"/>
          </a:p>
        </p:txBody>
      </p:sp>
      <p:sp>
        <p:nvSpPr>
          <p:cNvPr id="9" name="TextBox 17"/>
          <p:cNvSpPr txBox="1">
            <a:spLocks noChangeArrowheads="1"/>
          </p:cNvSpPr>
          <p:nvPr/>
        </p:nvSpPr>
        <p:spPr bwMode="auto">
          <a:xfrm>
            <a:off x="7425247" y="5177631"/>
            <a:ext cx="158432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000" b="1" dirty="0">
                <a:solidFill>
                  <a:schemeClr val="bg1"/>
                </a:solidFill>
                <a:latin typeface="+mn-lt"/>
              </a:rPr>
              <a:t>Mediating</a:t>
            </a:r>
          </a:p>
        </p:txBody>
      </p:sp>
      <p:sp>
        <p:nvSpPr>
          <p:cNvPr id="10" name="Oval 9"/>
          <p:cNvSpPr/>
          <p:nvPr/>
        </p:nvSpPr>
        <p:spPr>
          <a:xfrm>
            <a:off x="2242246" y="5318603"/>
            <a:ext cx="2089150" cy="8302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2000" dirty="0"/>
          </a:p>
        </p:txBody>
      </p:sp>
      <p:sp>
        <p:nvSpPr>
          <p:cNvPr id="11" name="TextBox 19"/>
          <p:cNvSpPr txBox="1">
            <a:spLocks noChangeArrowheads="1"/>
          </p:cNvSpPr>
          <p:nvPr/>
        </p:nvSpPr>
        <p:spPr bwMode="auto">
          <a:xfrm>
            <a:off x="2539803" y="5514181"/>
            <a:ext cx="158432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000" b="1" dirty="0">
                <a:solidFill>
                  <a:schemeClr val="bg1"/>
                </a:solidFill>
                <a:latin typeface="+mn-lt"/>
              </a:rPr>
              <a:t>Questioning</a:t>
            </a:r>
          </a:p>
        </p:txBody>
      </p:sp>
      <p:sp>
        <p:nvSpPr>
          <p:cNvPr id="12" name="Oval 11"/>
          <p:cNvSpPr/>
          <p:nvPr/>
        </p:nvSpPr>
        <p:spPr>
          <a:xfrm>
            <a:off x="333951" y="4750516"/>
            <a:ext cx="1839913" cy="76366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2000" dirty="0"/>
          </a:p>
        </p:txBody>
      </p:sp>
      <p:sp>
        <p:nvSpPr>
          <p:cNvPr id="13" name="TextBox 21"/>
          <p:cNvSpPr txBox="1">
            <a:spLocks noChangeArrowheads="1"/>
          </p:cNvSpPr>
          <p:nvPr/>
        </p:nvSpPr>
        <p:spPr bwMode="auto">
          <a:xfrm>
            <a:off x="576596" y="4915397"/>
            <a:ext cx="14871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000" b="1" dirty="0">
                <a:solidFill>
                  <a:schemeClr val="bg1"/>
                </a:solidFill>
                <a:latin typeface="+mn-lt"/>
              </a:rPr>
              <a:t>Negotiating</a:t>
            </a:r>
          </a:p>
        </p:txBody>
      </p:sp>
    </p:spTree>
    <p:extLst>
      <p:ext uri="{BB962C8B-B14F-4D97-AF65-F5344CB8AC3E}">
        <p14:creationId xmlns:p14="http://schemas.microsoft.com/office/powerpoint/2010/main" val="54946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dirty="0">
                <a:solidFill>
                  <a:srgbClr val="2E75B6"/>
                </a:solidFill>
              </a:rPr>
              <a:t>Negotiation Strategy</a:t>
            </a:r>
            <a:endParaRPr lang="en-GB" dirty="0"/>
          </a:p>
        </p:txBody>
      </p:sp>
      <p:sp>
        <p:nvSpPr>
          <p:cNvPr id="6" name="Content Placeholder 5"/>
          <p:cNvSpPr>
            <a:spLocks noGrp="1"/>
          </p:cNvSpPr>
          <p:nvPr>
            <p:ph idx="1"/>
          </p:nvPr>
        </p:nvSpPr>
        <p:spPr/>
        <p:txBody>
          <a:bodyPr>
            <a:normAutofit/>
          </a:bodyPr>
          <a:lstStyle/>
          <a:p>
            <a:pPr marL="0" indent="0">
              <a:buSzPct val="100000"/>
              <a:buNone/>
              <a:defRPr/>
            </a:pPr>
            <a:r>
              <a:rPr lang="en-US" dirty="0"/>
              <a:t>Understand the conflict</a:t>
            </a:r>
          </a:p>
          <a:p>
            <a:pPr lvl="1">
              <a:buSzPct val="100000"/>
              <a:buFont typeface="Arial"/>
              <a:buChar char="•"/>
              <a:defRPr/>
            </a:pPr>
            <a:r>
              <a:rPr lang="en-US" dirty="0"/>
              <a:t>who, what, why, etc.</a:t>
            </a:r>
          </a:p>
          <a:p>
            <a:pPr marL="0" indent="0">
              <a:buSzPct val="100000"/>
              <a:buNone/>
              <a:defRPr/>
            </a:pPr>
            <a:r>
              <a:rPr lang="en-US" dirty="0"/>
              <a:t>Act as the facilitator</a:t>
            </a:r>
          </a:p>
          <a:p>
            <a:pPr marL="0" indent="0">
              <a:buSzPct val="100000"/>
              <a:buNone/>
              <a:defRPr/>
            </a:pPr>
            <a:r>
              <a:rPr lang="en-US" dirty="0"/>
              <a:t>Move towards a win-win outcome</a:t>
            </a:r>
          </a:p>
          <a:p>
            <a:pPr marL="933450" lvl="1" indent="-533400">
              <a:buSzPct val="100000"/>
              <a:buFont typeface="+mj-lt"/>
              <a:buAutoNum type="arabicPeriod"/>
              <a:defRPr/>
            </a:pPr>
            <a:r>
              <a:rPr lang="en-GB" dirty="0">
                <a:cs typeface="Times New Roman" pitchFamily="18" charset="0"/>
              </a:rPr>
              <a:t> Prepare &amp; analyse</a:t>
            </a:r>
          </a:p>
          <a:p>
            <a:pPr marL="933450" lvl="1" indent="-533400">
              <a:buSzPct val="100000"/>
              <a:buFont typeface="+mj-lt"/>
              <a:buAutoNum type="arabicPeriod"/>
              <a:defRPr/>
            </a:pPr>
            <a:r>
              <a:rPr lang="en-GB" dirty="0">
                <a:cs typeface="Times New Roman" pitchFamily="18" charset="0"/>
              </a:rPr>
              <a:t> Discuss the options</a:t>
            </a:r>
          </a:p>
          <a:p>
            <a:pPr marL="933450" lvl="1" indent="-533400">
              <a:buSzPct val="100000"/>
              <a:buFont typeface="+mj-lt"/>
              <a:buAutoNum type="arabicPeriod"/>
              <a:defRPr/>
            </a:pPr>
            <a:r>
              <a:rPr lang="en-GB" dirty="0">
                <a:cs typeface="Times New Roman" pitchFamily="18" charset="0"/>
              </a:rPr>
              <a:t> Propose and seek solutions</a:t>
            </a:r>
          </a:p>
          <a:p>
            <a:pPr marL="933450" lvl="1" indent="-533400">
              <a:buSzPct val="100000"/>
              <a:buFont typeface="+mj-lt"/>
              <a:buAutoNum type="arabicPeriod"/>
              <a:defRPr/>
            </a:pPr>
            <a:r>
              <a:rPr lang="en-GB" dirty="0">
                <a:cs typeface="Times New Roman" pitchFamily="18" charset="0"/>
              </a:rPr>
              <a:t> Bargain</a:t>
            </a:r>
          </a:p>
          <a:p>
            <a:endParaRPr lang="en-GB"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14</a:t>
            </a:fld>
            <a:endParaRPr lang="en-GB" dirty="0"/>
          </a:p>
        </p:txBody>
      </p:sp>
    </p:spTree>
    <p:extLst>
      <p:ext uri="{BB962C8B-B14F-4D97-AF65-F5344CB8AC3E}">
        <p14:creationId xmlns:p14="http://schemas.microsoft.com/office/powerpoint/2010/main" val="236817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Powerful Questioning </a:t>
            </a:r>
            <a:endParaRPr lang="en-GB" dirty="0"/>
          </a:p>
        </p:txBody>
      </p:sp>
      <p:sp>
        <p:nvSpPr>
          <p:cNvPr id="8" name="Content Placeholder 7"/>
          <p:cNvSpPr>
            <a:spLocks noGrp="1"/>
          </p:cNvSpPr>
          <p:nvPr>
            <p:ph idx="1"/>
          </p:nvPr>
        </p:nvSpPr>
        <p:spPr>
          <a:xfrm>
            <a:off x="485769" y="2331719"/>
            <a:ext cx="7467600" cy="3845243"/>
          </a:xfrm>
        </p:spPr>
        <p:txBody>
          <a:bodyPr>
            <a:normAutofit lnSpcReduction="10000"/>
          </a:bodyPr>
          <a:lstStyle/>
          <a:p>
            <a:pPr marL="0" indent="0">
              <a:buNone/>
            </a:pPr>
            <a:r>
              <a:rPr lang="en-GB" b="1" dirty="0"/>
              <a:t>Ask lots of questions and listen actively to the answers!!</a:t>
            </a:r>
          </a:p>
          <a:p>
            <a:endParaRPr lang="en-GB" dirty="0"/>
          </a:p>
          <a:p>
            <a:pPr marL="514350" indent="-514350">
              <a:buFont typeface="+mj-lt"/>
              <a:buAutoNum type="arabicPeriod"/>
            </a:pPr>
            <a:r>
              <a:rPr lang="en-GB" dirty="0"/>
              <a:t>Questions to challenge assumptions</a:t>
            </a:r>
            <a:r>
              <a:rPr lang="en-US" dirty="0"/>
              <a:t> </a:t>
            </a:r>
            <a:endParaRPr lang="en-GB" dirty="0"/>
          </a:p>
          <a:p>
            <a:pPr marL="514350" indent="-514350">
              <a:buFont typeface="+mj-lt"/>
              <a:buAutoNum type="arabicPeriod"/>
            </a:pPr>
            <a:r>
              <a:rPr lang="en-GB" dirty="0"/>
              <a:t>Questions to move forward (get out of stalemates)</a:t>
            </a:r>
            <a:r>
              <a:rPr lang="en-US" dirty="0"/>
              <a:t> </a:t>
            </a:r>
            <a:endParaRPr lang="en-GB" dirty="0"/>
          </a:p>
          <a:p>
            <a:pPr marL="514350" indent="-514350">
              <a:buFont typeface="+mj-lt"/>
              <a:buAutoNum type="arabicPeriod"/>
            </a:pPr>
            <a:r>
              <a:rPr lang="en-GB" dirty="0"/>
              <a:t>Questions to stimulate thinking or convey a vision</a:t>
            </a:r>
            <a:r>
              <a:rPr lang="en-US" dirty="0"/>
              <a:t> </a:t>
            </a:r>
            <a:endParaRPr lang="en-GB" dirty="0"/>
          </a:p>
          <a:p>
            <a:pPr marL="514350" indent="-514350">
              <a:buFont typeface="+mj-lt"/>
              <a:buAutoNum type="arabicPeriod"/>
            </a:pPr>
            <a:r>
              <a:rPr lang="en-GB" dirty="0"/>
              <a:t>Questions to float an idea</a:t>
            </a:r>
            <a:r>
              <a:rPr lang="en-US" dirty="0"/>
              <a:t> </a:t>
            </a:r>
            <a:endParaRPr lang="en-GB" dirty="0"/>
          </a:p>
          <a:p>
            <a:endParaRPr lang="en-GB"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15</a:t>
            </a:fld>
            <a:endParaRPr lang="en-GB" dirty="0"/>
          </a:p>
        </p:txBody>
      </p:sp>
      <p:sp>
        <p:nvSpPr>
          <p:cNvPr id="6" name="Rectangle 3"/>
          <p:cNvSpPr txBox="1">
            <a:spLocks/>
          </p:cNvSpPr>
          <p:nvPr/>
        </p:nvSpPr>
        <p:spPr>
          <a:xfrm>
            <a:off x="721892" y="2362284"/>
            <a:ext cx="5727033" cy="3970422"/>
          </a:xfrm>
          <a:prstGeom prst="rect">
            <a:avLst/>
          </a:prstGeom>
        </p:spPr>
        <p:txBody>
          <a:bodyPr/>
          <a:lstStyle>
            <a:lvl1pPr marL="342900" indent="-342900" algn="l" rtl="0" eaLnBrk="0" fontAlgn="base" hangingPunct="0">
              <a:spcBef>
                <a:spcPct val="20000"/>
              </a:spcBef>
              <a:spcAft>
                <a:spcPct val="0"/>
              </a:spcAft>
              <a:buFont typeface="Myriad Pro"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yriad Pro" pitchFamily="34" charset="0"/>
              <a:buChar char="–"/>
              <a:defRPr sz="2800">
                <a:solidFill>
                  <a:schemeClr val="tx1"/>
                </a:solidFill>
                <a:latin typeface="+mn-lt"/>
                <a:cs typeface="+mn-cs"/>
              </a:defRPr>
            </a:lvl2pPr>
            <a:lvl3pPr marL="1143000" indent="-228600" algn="l" rtl="0" eaLnBrk="0" fontAlgn="base" hangingPunct="0">
              <a:spcBef>
                <a:spcPct val="20000"/>
              </a:spcBef>
              <a:spcAft>
                <a:spcPct val="0"/>
              </a:spcAft>
              <a:buFont typeface="Myriad Pro" pitchFamily="34" charset="0"/>
              <a:buChar char="•"/>
              <a:defRPr sz="2400">
                <a:solidFill>
                  <a:schemeClr val="tx1"/>
                </a:solidFill>
                <a:latin typeface="+mn-lt"/>
                <a:cs typeface="+mn-cs"/>
              </a:defRPr>
            </a:lvl3pPr>
            <a:lvl4pPr marL="16002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4pPr>
            <a:lvl5pPr marL="2057400" indent="-228600" algn="l" rtl="0" eaLnBrk="0" fontAlgn="base" hangingPunct="0">
              <a:spcBef>
                <a:spcPct val="20000"/>
              </a:spcBef>
              <a:spcAft>
                <a:spcPct val="0"/>
              </a:spcAft>
              <a:buFont typeface="Myriad Pro" pitchFamily="34" charset="0"/>
              <a:buChar char="»"/>
              <a:defRPr sz="2000">
                <a:solidFill>
                  <a:schemeClr val="tx1"/>
                </a:solidFill>
                <a:latin typeface="+mn-lt"/>
                <a:cs typeface="+mn-cs"/>
              </a:defRPr>
            </a:lvl5pPr>
            <a:lvl6pPr marL="2514600" indent="-228600" algn="l" rtl="0" fontAlgn="base">
              <a:spcBef>
                <a:spcPct val="20000"/>
              </a:spcBef>
              <a:spcAft>
                <a:spcPct val="0"/>
              </a:spcAft>
              <a:buFont typeface="Myriad Pro" pitchFamily="34" charset="0"/>
              <a:buChar char="»"/>
              <a:defRPr sz="2000">
                <a:solidFill>
                  <a:schemeClr val="tx1"/>
                </a:solidFill>
                <a:latin typeface="+mn-lt"/>
                <a:cs typeface="+mn-cs"/>
              </a:defRPr>
            </a:lvl6pPr>
            <a:lvl7pPr marL="2971800" indent="-228600" algn="l" rtl="0" fontAlgn="base">
              <a:spcBef>
                <a:spcPct val="20000"/>
              </a:spcBef>
              <a:spcAft>
                <a:spcPct val="0"/>
              </a:spcAft>
              <a:buFont typeface="Myriad Pro" pitchFamily="34" charset="0"/>
              <a:buChar char="»"/>
              <a:defRPr sz="2000">
                <a:solidFill>
                  <a:schemeClr val="tx1"/>
                </a:solidFill>
                <a:latin typeface="+mn-lt"/>
                <a:cs typeface="+mn-cs"/>
              </a:defRPr>
            </a:lvl7pPr>
            <a:lvl8pPr marL="3429000" indent="-228600" algn="l" rtl="0" fontAlgn="base">
              <a:spcBef>
                <a:spcPct val="20000"/>
              </a:spcBef>
              <a:spcAft>
                <a:spcPct val="0"/>
              </a:spcAft>
              <a:buFont typeface="Myriad Pro" pitchFamily="34" charset="0"/>
              <a:buChar char="»"/>
              <a:defRPr sz="2000">
                <a:solidFill>
                  <a:schemeClr val="tx1"/>
                </a:solidFill>
                <a:latin typeface="+mn-lt"/>
                <a:cs typeface="+mn-cs"/>
              </a:defRPr>
            </a:lvl8pPr>
            <a:lvl9pPr marL="3886200" indent="-228600" algn="l" rtl="0" fontAlgn="base">
              <a:spcBef>
                <a:spcPct val="20000"/>
              </a:spcBef>
              <a:spcAft>
                <a:spcPct val="0"/>
              </a:spcAft>
              <a:buFont typeface="Myriad Pro" pitchFamily="34" charset="0"/>
              <a:buChar char="»"/>
              <a:defRPr sz="2000">
                <a:solidFill>
                  <a:schemeClr val="tx1"/>
                </a:solidFill>
                <a:latin typeface="+mn-lt"/>
                <a:cs typeface="+mn-cs"/>
              </a:defRPr>
            </a:lvl9pPr>
          </a:lstStyle>
          <a:p>
            <a:pPr marL="0" indent="0">
              <a:lnSpc>
                <a:spcPct val="90000"/>
              </a:lnSpc>
              <a:buFont typeface="Myriad Pro" pitchFamily="34" charset="0"/>
              <a:buNone/>
              <a:defRPr/>
            </a:pPr>
            <a:endParaRPr lang="en-GB" sz="2600" dirty="0">
              <a:latin typeface="Myriad Pro"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42424" y="3500437"/>
            <a:ext cx="1494136" cy="2122964"/>
          </a:xfrm>
          <a:prstGeom prst="rect">
            <a:avLst/>
          </a:prstGeom>
        </p:spPr>
      </p:pic>
    </p:spTree>
    <p:extLst>
      <p:ext uri="{BB962C8B-B14F-4D97-AF65-F5344CB8AC3E}">
        <p14:creationId xmlns:p14="http://schemas.microsoft.com/office/powerpoint/2010/main" val="2618489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99411"/>
            <a:ext cx="9144000" cy="513666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hangingPunct="1"/>
            <a:endParaRPr lang="en-US" altLang="en-US" sz="4400" b="1" dirty="0">
              <a:solidFill>
                <a:srgbClr val="2E75B6"/>
              </a:solidFill>
              <a:latin typeface="Myriad Pro" panose="020B0503030403020204" pitchFamily="34" charset="0"/>
            </a:endParaRPr>
          </a:p>
        </p:txBody>
      </p:sp>
      <p:sp>
        <p:nvSpPr>
          <p:cNvPr id="6" name="Title 5"/>
          <p:cNvSpPr>
            <a:spLocks noGrp="1"/>
          </p:cNvSpPr>
          <p:nvPr>
            <p:ph type="title"/>
          </p:nvPr>
        </p:nvSpPr>
        <p:spPr/>
        <p:txBody>
          <a:bodyPr/>
          <a:lstStyle/>
          <a:p>
            <a:r>
              <a:rPr lang="en-US" altLang="en-US" dirty="0"/>
              <a:t>Key Messages</a:t>
            </a:r>
            <a:endParaRPr lang="en-GB" dirty="0"/>
          </a:p>
        </p:txBody>
      </p:sp>
      <p:sp>
        <p:nvSpPr>
          <p:cNvPr id="10" name="Content Placeholder 9"/>
          <p:cNvSpPr>
            <a:spLocks noGrp="1"/>
          </p:cNvSpPr>
          <p:nvPr>
            <p:ph idx="1"/>
          </p:nvPr>
        </p:nvSpPr>
        <p:spPr>
          <a:xfrm>
            <a:off x="628650" y="2679405"/>
            <a:ext cx="7886700" cy="3497557"/>
          </a:xfrm>
        </p:spPr>
        <p:txBody>
          <a:bodyPr/>
          <a:lstStyle/>
          <a:p>
            <a:r>
              <a:rPr lang="en-GB" altLang="en-US" dirty="0"/>
              <a:t>In Reality Check I, the constraints and opportunities to achieving the EAFm goals are assessed</a:t>
            </a:r>
          </a:p>
          <a:p>
            <a:r>
              <a:rPr lang="en-GB" altLang="en-US" dirty="0"/>
              <a:t>Facilitated focus group discussions and conflict resolution can help resolve many constraints</a:t>
            </a:r>
          </a:p>
          <a:p>
            <a:r>
              <a:rPr lang="en-GB" altLang="en-US" dirty="0"/>
              <a:t>Negotiated win:win outcomes are often possible</a:t>
            </a:r>
          </a:p>
          <a:p>
            <a:endParaRPr lang="en-GB"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16</a:t>
            </a:fld>
            <a:endParaRPr lang="en-GB" dirty="0"/>
          </a:p>
        </p:txBody>
      </p:sp>
    </p:spTree>
    <p:extLst>
      <p:ext uri="{BB962C8B-B14F-4D97-AF65-F5344CB8AC3E}">
        <p14:creationId xmlns:p14="http://schemas.microsoft.com/office/powerpoint/2010/main" val="3287118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63" y="1347537"/>
            <a:ext cx="9163051" cy="5089776"/>
          </a:xfrm>
          <a:prstGeom prst="rect">
            <a:avLst/>
          </a:prstGeom>
          <a:solidFill>
            <a:srgbClr val="FAE6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itle 8"/>
          <p:cNvSpPr>
            <a:spLocks noGrp="1"/>
          </p:cNvSpPr>
          <p:nvPr>
            <p:ph type="title"/>
          </p:nvPr>
        </p:nvSpPr>
        <p:spPr/>
        <p:txBody>
          <a:bodyPr>
            <a:normAutofit/>
          </a:bodyPr>
          <a:lstStyle/>
          <a:p>
            <a:r>
              <a:rPr lang="en-US" altLang="en-US" dirty="0">
                <a:solidFill>
                  <a:srgbClr val="2E75B6"/>
                </a:solidFill>
              </a:rPr>
              <a:t>‘Win-Win’ Solutions Role Play</a:t>
            </a:r>
            <a:endParaRPr lang="en-GB" dirty="0"/>
          </a:p>
        </p:txBody>
      </p:sp>
      <p:sp>
        <p:nvSpPr>
          <p:cNvPr id="10" name="Content Placeholder 9"/>
          <p:cNvSpPr>
            <a:spLocks noGrp="1"/>
          </p:cNvSpPr>
          <p:nvPr>
            <p:ph idx="1"/>
          </p:nvPr>
        </p:nvSpPr>
        <p:spPr>
          <a:xfrm>
            <a:off x="222251" y="2331719"/>
            <a:ext cx="8620124" cy="3845243"/>
          </a:xfrm>
        </p:spPr>
        <p:txBody>
          <a:bodyPr/>
          <a:lstStyle/>
          <a:p>
            <a:pPr marL="609600" indent="-609600">
              <a:buNone/>
            </a:pPr>
            <a:r>
              <a:rPr lang="en-GB" altLang="en-US" b="1" dirty="0"/>
              <a:t>In groups:</a:t>
            </a:r>
          </a:p>
          <a:p>
            <a:pPr marL="609600" indent="-609600">
              <a:buNone/>
            </a:pPr>
            <a:endParaRPr lang="en-GB" altLang="en-US" sz="1200" b="1" dirty="0"/>
          </a:p>
          <a:p>
            <a:pPr marL="609600" indent="-609600">
              <a:buFont typeface="Calibri" panose="020F0502020204030204" pitchFamily="34" charset="0"/>
              <a:buAutoNum type="arabicPeriod"/>
            </a:pPr>
            <a:r>
              <a:rPr lang="en-GB" altLang="en-US" dirty="0"/>
              <a:t>Read your conflict scenario and decide which role you each will play </a:t>
            </a:r>
          </a:p>
          <a:p>
            <a:pPr marL="609600" indent="-609600">
              <a:buFont typeface="Calibri" panose="020F0502020204030204" pitchFamily="34" charset="0"/>
              <a:buAutoNum type="arabicPeriod"/>
            </a:pPr>
            <a:r>
              <a:rPr lang="en-GB" altLang="en-US" dirty="0"/>
              <a:t>Prepare your role (arguments / character) for 5 minutes</a:t>
            </a:r>
          </a:p>
          <a:p>
            <a:pPr marL="609600" indent="-609600">
              <a:buFont typeface="Calibri" panose="020F0502020204030204" pitchFamily="34" charset="0"/>
              <a:buAutoNum type="arabicPeriod"/>
            </a:pPr>
            <a:r>
              <a:rPr lang="en-GB" altLang="en-US" dirty="0"/>
              <a:t>Role play the scene</a:t>
            </a:r>
          </a:p>
          <a:p>
            <a:pPr marL="609600" indent="-609600">
              <a:buFont typeface="Calibri" panose="020F0502020204030204" pitchFamily="34" charset="0"/>
              <a:buAutoNum type="arabicPeriod"/>
            </a:pPr>
            <a:r>
              <a:rPr lang="en-GB" altLang="en-US" dirty="0"/>
              <a:t>Provide feedback on conflict resolution</a:t>
            </a:r>
            <a:endParaRPr lang="en-US" altLang="en-US" dirty="0"/>
          </a:p>
        </p:txBody>
      </p:sp>
      <p:sp>
        <p:nvSpPr>
          <p:cNvPr id="2" name="Slide Number Placeholder 1"/>
          <p:cNvSpPr>
            <a:spLocks noGrp="1"/>
          </p:cNvSpPr>
          <p:nvPr>
            <p:ph type="sldNum" sz="quarter" idx="12"/>
          </p:nvPr>
        </p:nvSpPr>
        <p:spPr/>
        <p:txBody>
          <a:bodyPr/>
          <a:lstStyle/>
          <a:p>
            <a:fld id="{9C9FB744-6D96-42AD-8134-B53D5656793E}" type="slidenum">
              <a:rPr lang="en-GB" smtClean="0"/>
              <a:pPr/>
              <a:t>17</a:t>
            </a:fld>
            <a:endParaRPr lang="en-GB" dirty="0"/>
          </a:p>
        </p:txBody>
      </p:sp>
    </p:spTree>
    <p:extLst>
      <p:ext uri="{BB962C8B-B14F-4D97-AF65-F5344CB8AC3E}">
        <p14:creationId xmlns:p14="http://schemas.microsoft.com/office/powerpoint/2010/main" val="344527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t>2</a:t>
            </a:fld>
            <a:endParaRPr lang="en-GB" dirty="0"/>
          </a:p>
        </p:txBody>
      </p:sp>
      <p:pic>
        <p:nvPicPr>
          <p:cNvPr id="7" name="Picture 6" descr="Image result for magnifying glas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214382" y="2375457"/>
            <a:ext cx="1712873" cy="1771239"/>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Content Placeholder 2"/>
          <p:cNvPicPr>
            <a:picLocks noGrp="1" noChangeAspect="1"/>
          </p:cNvPicPr>
          <p:nvPr>
            <p:ph idx="1"/>
          </p:nvPr>
        </p:nvPicPr>
        <p:blipFill>
          <a:blip r:embed="rId4"/>
          <a:stretch>
            <a:fillRect/>
          </a:stretch>
        </p:blipFill>
        <p:spPr>
          <a:xfrm>
            <a:off x="1409700" y="1426007"/>
            <a:ext cx="5499099" cy="4951017"/>
          </a:xfrm>
          <a:prstGeom prst="rect">
            <a:avLst/>
          </a:prstGeom>
        </p:spPr>
      </p:pic>
      <p:pic>
        <p:nvPicPr>
          <p:cNvPr id="8" name="Picture 7"/>
          <p:cNvPicPr>
            <a:picLocks noChangeAspect="1"/>
          </p:cNvPicPr>
          <p:nvPr/>
        </p:nvPicPr>
        <p:blipFill>
          <a:blip r:embed="rId5"/>
          <a:stretch>
            <a:fillRect/>
          </a:stretch>
        </p:blipFill>
        <p:spPr>
          <a:xfrm>
            <a:off x="5253328" y="2474789"/>
            <a:ext cx="2011854" cy="1877731"/>
          </a:xfrm>
          <a:prstGeom prst="rect">
            <a:avLst/>
          </a:prstGeom>
        </p:spPr>
      </p:pic>
    </p:spTree>
    <p:extLst>
      <p:ext uri="{BB962C8B-B14F-4D97-AF65-F5344CB8AC3E}">
        <p14:creationId xmlns:p14="http://schemas.microsoft.com/office/powerpoint/2010/main" val="165083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a:t>Session Objectives</a:t>
            </a:r>
            <a:endParaRPr lang="en-GB" dirty="0"/>
          </a:p>
        </p:txBody>
      </p:sp>
      <p:sp>
        <p:nvSpPr>
          <p:cNvPr id="6" name="Content Placeholder 5"/>
          <p:cNvSpPr>
            <a:spLocks noGrp="1"/>
          </p:cNvSpPr>
          <p:nvPr>
            <p:ph idx="1"/>
          </p:nvPr>
        </p:nvSpPr>
        <p:spPr>
          <a:xfrm>
            <a:off x="628649" y="2331719"/>
            <a:ext cx="8245475" cy="3845243"/>
          </a:xfrm>
        </p:spPr>
        <p:txBody>
          <a:bodyPr/>
          <a:lstStyle/>
          <a:p>
            <a:pPr marL="0" indent="0">
              <a:buNone/>
            </a:pPr>
            <a:r>
              <a:rPr lang="en-US" altLang="en-US" b="1" dirty="0"/>
              <a:t>After this session you will be able to:</a:t>
            </a:r>
          </a:p>
          <a:p>
            <a:r>
              <a:rPr lang="en-GB" altLang="en-US" dirty="0"/>
              <a:t>Identify the constraints and opportunities in meeting your FMU goals</a:t>
            </a:r>
          </a:p>
          <a:p>
            <a:r>
              <a:rPr lang="en-GB" altLang="en-US" dirty="0"/>
              <a:t>Use facilitation skills with co-management partners in focus group discussions (FGDs)</a:t>
            </a:r>
          </a:p>
          <a:p>
            <a:r>
              <a:rPr lang="en-GB" altLang="en-US" dirty="0"/>
              <a:t>Use conflict management to resolve conflict in EAFm</a:t>
            </a:r>
          </a:p>
        </p:txBody>
      </p:sp>
      <p:sp>
        <p:nvSpPr>
          <p:cNvPr id="2" name="Slide Number Placeholder 1"/>
          <p:cNvSpPr>
            <a:spLocks noGrp="1"/>
          </p:cNvSpPr>
          <p:nvPr>
            <p:ph type="sldNum" sz="quarter" idx="12"/>
          </p:nvPr>
        </p:nvSpPr>
        <p:spPr/>
        <p:txBody>
          <a:bodyPr/>
          <a:lstStyle/>
          <a:p>
            <a:fld id="{2244EDDE-A91D-4F4F-8AC8-19298CCDCDF4}" type="slidenum">
              <a:rPr lang="en-GB" smtClean="0"/>
              <a:pPr/>
              <a:t>3</a:t>
            </a:fld>
            <a:endParaRPr lang="en-GB" dirty="0"/>
          </a:p>
        </p:txBody>
      </p:sp>
    </p:spTree>
    <p:extLst>
      <p:ext uri="{BB962C8B-B14F-4D97-AF65-F5344CB8AC3E}">
        <p14:creationId xmlns:p14="http://schemas.microsoft.com/office/powerpoint/2010/main" val="3944190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75" y="1488551"/>
            <a:ext cx="9001125" cy="753473"/>
          </a:xfrm>
        </p:spPr>
        <p:txBody>
          <a:bodyPr>
            <a:normAutofit fontScale="90000"/>
          </a:bodyPr>
          <a:lstStyle/>
          <a:p>
            <a:r>
              <a:rPr lang="en-US" dirty="0"/>
              <a:t>Constraints and Opportunities to Meeting the Goals</a:t>
            </a:r>
            <a:endParaRPr lang="en-GB" dirty="0"/>
          </a:p>
        </p:txBody>
      </p:sp>
      <p:sp>
        <p:nvSpPr>
          <p:cNvPr id="7" name="Content Placeholder 6"/>
          <p:cNvSpPr>
            <a:spLocks noGrp="1"/>
          </p:cNvSpPr>
          <p:nvPr>
            <p:ph idx="1"/>
          </p:nvPr>
        </p:nvSpPr>
        <p:spPr>
          <a:xfrm>
            <a:off x="628650" y="2488609"/>
            <a:ext cx="7886700" cy="3820467"/>
          </a:xfrm>
        </p:spPr>
        <p:txBody>
          <a:bodyPr>
            <a:normAutofit fontScale="92500" lnSpcReduction="10000"/>
          </a:bodyPr>
          <a:lstStyle/>
          <a:p>
            <a:r>
              <a:rPr lang="en-US" altLang="en-US" dirty="0"/>
              <a:t>For each goal you identified in step 2.3 there will be constraints and opportunities to achieving it</a:t>
            </a:r>
          </a:p>
          <a:p>
            <a:r>
              <a:rPr lang="en-US" altLang="en-US" dirty="0"/>
              <a:t> These may include: </a:t>
            </a:r>
          </a:p>
          <a:p>
            <a:pPr lvl="1"/>
            <a:r>
              <a:rPr lang="en-US" altLang="en-US" dirty="0"/>
              <a:t>insufficient time</a:t>
            </a:r>
          </a:p>
          <a:p>
            <a:pPr lvl="1"/>
            <a:r>
              <a:rPr lang="en-US" altLang="en-US" dirty="0"/>
              <a:t>lack of human capacity/skills </a:t>
            </a:r>
          </a:p>
          <a:p>
            <a:pPr lvl="1"/>
            <a:r>
              <a:rPr lang="en-US" altLang="en-US" dirty="0"/>
              <a:t>cost</a:t>
            </a:r>
          </a:p>
          <a:p>
            <a:pPr lvl="1"/>
            <a:r>
              <a:rPr lang="en-US" altLang="en-US" dirty="0"/>
              <a:t>lack of data and information</a:t>
            </a:r>
          </a:p>
          <a:p>
            <a:pPr lvl="1"/>
            <a:r>
              <a:rPr lang="en-US" altLang="en-US" dirty="0"/>
              <a:t>lack of political, stakeholder and institutional support</a:t>
            </a:r>
          </a:p>
          <a:p>
            <a:r>
              <a:rPr lang="en-US" altLang="en-US" dirty="0"/>
              <a:t>Some of these may have been already included in your threats and issues </a:t>
            </a:r>
            <a:endParaRPr lang="en-GB" altLang="en-US" dirty="0"/>
          </a:p>
          <a:p>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4</a:t>
            </a:fld>
            <a:endParaRPr lang="en-GB" dirty="0"/>
          </a:p>
        </p:txBody>
      </p:sp>
    </p:spTree>
    <p:extLst>
      <p:ext uri="{BB962C8B-B14F-4D97-AF65-F5344CB8AC3E}">
        <p14:creationId xmlns:p14="http://schemas.microsoft.com/office/powerpoint/2010/main" val="138905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051" y="1348061"/>
            <a:ext cx="9163051" cy="5088015"/>
          </a:xfrm>
          <a:prstGeom prst="rect">
            <a:avLst/>
          </a:prstGeom>
          <a:solidFill>
            <a:srgbClr val="FAE6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itle 9"/>
          <p:cNvSpPr>
            <a:spLocks noGrp="1"/>
          </p:cNvSpPr>
          <p:nvPr>
            <p:ph type="title"/>
          </p:nvPr>
        </p:nvSpPr>
        <p:spPr/>
        <p:txBody>
          <a:bodyPr/>
          <a:lstStyle/>
          <a:p>
            <a:r>
              <a:rPr lang="en-US" altLang="en-US" dirty="0"/>
              <a:t>In your groups</a:t>
            </a:r>
            <a:endParaRPr lang="en-GB" dirty="0"/>
          </a:p>
        </p:txBody>
      </p:sp>
      <p:sp>
        <p:nvSpPr>
          <p:cNvPr id="13" name="Content Placeholder 12"/>
          <p:cNvSpPr>
            <a:spLocks noGrp="1"/>
          </p:cNvSpPr>
          <p:nvPr>
            <p:ph idx="1"/>
          </p:nvPr>
        </p:nvSpPr>
        <p:spPr>
          <a:xfrm>
            <a:off x="628650" y="2615609"/>
            <a:ext cx="7886700" cy="3561353"/>
          </a:xfrm>
        </p:spPr>
        <p:txBody>
          <a:bodyPr/>
          <a:lstStyle/>
          <a:p>
            <a:pPr marL="0" indent="0">
              <a:buNone/>
            </a:pPr>
            <a:r>
              <a:rPr lang="en-US" b="1" dirty="0"/>
              <a:t>Identify the constraints and opportunities to achieving your FMU goals</a:t>
            </a:r>
          </a:p>
          <a:p>
            <a:endParaRPr lang="en-US" dirty="0"/>
          </a:p>
          <a:p>
            <a:pPr marL="0" indent="0">
              <a:buNone/>
            </a:pPr>
            <a:r>
              <a:rPr lang="en-US" b="1" dirty="0"/>
              <a:t>Output: </a:t>
            </a:r>
          </a:p>
          <a:p>
            <a:r>
              <a:rPr lang="en-US" dirty="0"/>
              <a:t>constraints on green cards</a:t>
            </a:r>
          </a:p>
          <a:p>
            <a:r>
              <a:rPr lang="en-US" dirty="0"/>
              <a:t>opportunities on yellow cards</a:t>
            </a:r>
            <a:endParaRPr lang="en-GB" dirty="0"/>
          </a:p>
        </p:txBody>
      </p:sp>
      <p:sp>
        <p:nvSpPr>
          <p:cNvPr id="3" name="Slide Number Placeholder 2"/>
          <p:cNvSpPr>
            <a:spLocks noGrp="1"/>
          </p:cNvSpPr>
          <p:nvPr>
            <p:ph type="sldNum" sz="quarter" idx="12"/>
          </p:nvPr>
        </p:nvSpPr>
        <p:spPr/>
        <p:txBody>
          <a:bodyPr/>
          <a:lstStyle/>
          <a:p>
            <a:fld id="{2244EDDE-A91D-4F4F-8AC8-19298CCDCDF4}" type="slidenum">
              <a:rPr lang="en-GB" smtClean="0"/>
              <a:pPr/>
              <a:t>5</a:t>
            </a:fld>
            <a:endParaRPr lang="en-GB" dirty="0"/>
          </a:p>
        </p:txBody>
      </p:sp>
    </p:spTree>
    <p:extLst>
      <p:ext uri="{BB962C8B-B14F-4D97-AF65-F5344CB8AC3E}">
        <p14:creationId xmlns:p14="http://schemas.microsoft.com/office/powerpoint/2010/main" val="19232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51" y="1348061"/>
            <a:ext cx="9163050" cy="5088015"/>
          </a:xfrm>
          <a:prstGeom prst="rect">
            <a:avLst/>
          </a:prstGeom>
          <a:solidFill>
            <a:srgbClr val="FAE6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4"/>
          <p:cNvSpPr>
            <a:spLocks noGrp="1"/>
          </p:cNvSpPr>
          <p:nvPr>
            <p:ph type="title"/>
          </p:nvPr>
        </p:nvSpPr>
        <p:spPr/>
        <p:txBody>
          <a:bodyPr/>
          <a:lstStyle/>
          <a:p>
            <a:r>
              <a:rPr lang="en-US" altLang="en-US" dirty="0"/>
              <a:t>In your groups</a:t>
            </a:r>
            <a:endParaRPr lang="en-GB" dirty="0"/>
          </a:p>
        </p:txBody>
      </p:sp>
      <p:sp>
        <p:nvSpPr>
          <p:cNvPr id="12" name="Content Placeholder 2"/>
          <p:cNvSpPr>
            <a:spLocks noGrp="1"/>
          </p:cNvSpPr>
          <p:nvPr>
            <p:ph idx="1"/>
          </p:nvPr>
        </p:nvSpPr>
        <p:spPr>
          <a:xfrm>
            <a:off x="628650" y="2732567"/>
            <a:ext cx="7886700" cy="3444395"/>
          </a:xfrm>
        </p:spPr>
        <p:txBody>
          <a:bodyPr/>
          <a:lstStyle/>
          <a:p>
            <a:pPr marL="0" indent="0">
              <a:buNone/>
            </a:pPr>
            <a:r>
              <a:rPr lang="en-US" altLang="en-US" b="1" dirty="0"/>
              <a:t>Revisit your FMU maps and plot </a:t>
            </a:r>
          </a:p>
          <a:p>
            <a:r>
              <a:rPr lang="en-US" altLang="en-US" dirty="0"/>
              <a:t>areas where conflicts are likely to occur and</a:t>
            </a:r>
          </a:p>
          <a:p>
            <a:r>
              <a:rPr lang="en-US" altLang="en-US" dirty="0"/>
              <a:t>who the players are</a:t>
            </a:r>
            <a:endParaRPr lang="en-AU" altLang="en-US"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6</a:t>
            </a:fld>
            <a:endParaRPr lang="en-GB" dirty="0"/>
          </a:p>
        </p:txBody>
      </p:sp>
    </p:spTree>
    <p:extLst>
      <p:ext uri="{BB962C8B-B14F-4D97-AF65-F5344CB8AC3E}">
        <p14:creationId xmlns:p14="http://schemas.microsoft.com/office/powerpoint/2010/main" val="250016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ltLang="en-US" dirty="0">
                <a:solidFill>
                  <a:srgbClr val="2E75B6"/>
                </a:solidFill>
              </a:rPr>
              <a:t>Focus Group Discussions (FGD)</a:t>
            </a:r>
            <a:endParaRPr lang="en-GB" dirty="0"/>
          </a:p>
        </p:txBody>
      </p:sp>
      <p:sp>
        <p:nvSpPr>
          <p:cNvPr id="10" name="Content Placeholder 2"/>
          <p:cNvSpPr>
            <a:spLocks noGrp="1"/>
          </p:cNvSpPr>
          <p:nvPr>
            <p:ph idx="1"/>
          </p:nvPr>
        </p:nvSpPr>
        <p:spPr>
          <a:xfrm>
            <a:off x="628650" y="2520802"/>
            <a:ext cx="7886700" cy="3465660"/>
          </a:xfrm>
        </p:spPr>
        <p:txBody>
          <a:bodyPr vert="horz" lIns="91440" tIns="45720" rIns="91440" bIns="45720" rtlCol="0" anchor="t">
            <a:normAutofit/>
          </a:bodyPr>
          <a:lstStyle/>
          <a:p>
            <a:r>
              <a:rPr lang="en-GB" dirty="0"/>
              <a:t>A tool to work with stakeholders to reduce conflict and identify opportunities</a:t>
            </a:r>
          </a:p>
          <a:p>
            <a:r>
              <a:rPr lang="en-GB" dirty="0"/>
              <a:t>Participants need to share experiences, ask questions and develop their own priorities </a:t>
            </a:r>
          </a:p>
          <a:p>
            <a:r>
              <a:rPr lang="en-GB" dirty="0"/>
              <a:t>Role of the facilitator: </a:t>
            </a:r>
          </a:p>
          <a:p>
            <a:pPr lvl="1"/>
            <a:r>
              <a:rPr lang="en-GB" dirty="0"/>
              <a:t>Raise and agree on issues</a:t>
            </a:r>
          </a:p>
          <a:p>
            <a:pPr lvl="1"/>
            <a:r>
              <a:rPr lang="en-GB" dirty="0"/>
              <a:t>Stimulate discussion and find solutions</a:t>
            </a:r>
            <a:endParaRPr lang="en-GB" dirty="0">
              <a:cs typeface="Calibri"/>
            </a:endParaRPr>
          </a:p>
          <a:p>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7</a:t>
            </a:fld>
            <a:endParaRPr lang="en-GB" dirty="0"/>
          </a:p>
        </p:txBody>
      </p:sp>
    </p:spTree>
    <p:extLst>
      <p:ext uri="{BB962C8B-B14F-4D97-AF65-F5344CB8AC3E}">
        <p14:creationId xmlns:p14="http://schemas.microsoft.com/office/powerpoint/2010/main" val="239874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3170582" y="-232425"/>
            <a:ext cx="8706678" cy="9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800" b="1" dirty="0">
              <a:solidFill>
                <a:srgbClr val="0000BA"/>
              </a:solidFill>
              <a:latin typeface="Myriad Pro" pitchFamily="34" charset="0"/>
            </a:endParaRPr>
          </a:p>
        </p:txBody>
      </p:sp>
      <p:sp>
        <p:nvSpPr>
          <p:cNvPr id="4" name="Title 3"/>
          <p:cNvSpPr>
            <a:spLocks noGrp="1"/>
          </p:cNvSpPr>
          <p:nvPr>
            <p:ph type="title"/>
          </p:nvPr>
        </p:nvSpPr>
        <p:spPr/>
        <p:txBody>
          <a:bodyPr/>
          <a:lstStyle/>
          <a:p>
            <a:r>
              <a:rPr lang="en-US" altLang="en-US" dirty="0"/>
              <a:t>Facilitator expected to…</a:t>
            </a:r>
            <a:endParaRPr lang="en-GB" dirty="0"/>
          </a:p>
        </p:txBody>
      </p:sp>
      <p:sp>
        <p:nvSpPr>
          <p:cNvPr id="5" name="Content Placeholder 4"/>
          <p:cNvSpPr>
            <a:spLocks noGrp="1"/>
          </p:cNvSpPr>
          <p:nvPr>
            <p:ph idx="1"/>
          </p:nvPr>
        </p:nvSpPr>
        <p:spPr/>
        <p:txBody>
          <a:bodyPr>
            <a:normAutofit fontScale="92500"/>
          </a:bodyPr>
          <a:lstStyle/>
          <a:p>
            <a:r>
              <a:rPr lang="en-GB" altLang="en-US" dirty="0"/>
              <a:t>Guide each session </a:t>
            </a:r>
          </a:p>
          <a:p>
            <a:pPr lvl="1"/>
            <a:r>
              <a:rPr lang="en-GB" altLang="en-US" dirty="0"/>
              <a:t>Provide structure to discussion</a:t>
            </a:r>
          </a:p>
          <a:p>
            <a:pPr lvl="1"/>
            <a:r>
              <a:rPr lang="en-GB" altLang="en-US" dirty="0"/>
              <a:t>Refocus the discussion as necessary</a:t>
            </a:r>
          </a:p>
          <a:p>
            <a:pPr lvl="1"/>
            <a:r>
              <a:rPr lang="en-GB" altLang="en-US" dirty="0"/>
              <a:t>Guide discussion through a few general questions </a:t>
            </a:r>
          </a:p>
          <a:p>
            <a:r>
              <a:rPr lang="en-GB" altLang="en-US" dirty="0"/>
              <a:t>Not be too intrusive</a:t>
            </a:r>
          </a:p>
          <a:p>
            <a:pPr lvl="1"/>
            <a:r>
              <a:rPr lang="en-GB" altLang="en-US" dirty="0"/>
              <a:t>Allow everyone to be heard and understood</a:t>
            </a:r>
          </a:p>
          <a:p>
            <a:pPr lvl="1"/>
            <a:r>
              <a:rPr lang="en-GB" altLang="en-US" dirty="0"/>
              <a:t>Allow the discussion to flow freely</a:t>
            </a:r>
          </a:p>
          <a:p>
            <a:r>
              <a:rPr lang="en-GB" altLang="en-US" dirty="0"/>
              <a:t>If participants do not raise important issues, intervene</a:t>
            </a:r>
          </a:p>
          <a:p>
            <a:r>
              <a:rPr lang="en-GB" altLang="en-US" dirty="0"/>
              <a:t>Build rapport and trust (use active listening)</a:t>
            </a:r>
          </a:p>
        </p:txBody>
      </p:sp>
      <p:sp>
        <p:nvSpPr>
          <p:cNvPr id="2" name="Slide Number Placeholder 1"/>
          <p:cNvSpPr>
            <a:spLocks noGrp="1"/>
          </p:cNvSpPr>
          <p:nvPr>
            <p:ph type="sldNum" sz="quarter" idx="12"/>
          </p:nvPr>
        </p:nvSpPr>
        <p:spPr/>
        <p:txBody>
          <a:bodyPr/>
          <a:lstStyle/>
          <a:p>
            <a:fld id="{2244EDDE-A91D-4F4F-8AC8-19298CCDCDF4}" type="slidenum">
              <a:rPr lang="en-GB" smtClean="0"/>
              <a:pPr/>
              <a:t>8</a:t>
            </a:fld>
            <a:endParaRPr lang="en-GB" dirty="0"/>
          </a:p>
        </p:txBody>
      </p:sp>
    </p:spTree>
    <p:extLst>
      <p:ext uri="{BB962C8B-B14F-4D97-AF65-F5344CB8AC3E}">
        <p14:creationId xmlns:p14="http://schemas.microsoft.com/office/powerpoint/2010/main" val="64504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 y="1349298"/>
            <a:ext cx="9163050" cy="5088015"/>
          </a:xfrm>
          <a:prstGeom prst="rect">
            <a:avLst/>
          </a:prstGeom>
          <a:solidFill>
            <a:srgbClr val="FAE6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title"/>
          </p:nvPr>
        </p:nvSpPr>
        <p:spPr/>
        <p:txBody>
          <a:bodyPr/>
          <a:lstStyle/>
          <a:p>
            <a:r>
              <a:rPr lang="en-US" altLang="en-US" dirty="0"/>
              <a:t>Activity</a:t>
            </a:r>
            <a:endParaRPr lang="en-GB" dirty="0"/>
          </a:p>
        </p:txBody>
      </p:sp>
      <p:sp>
        <p:nvSpPr>
          <p:cNvPr id="7" name="Content Placeholder 2"/>
          <p:cNvSpPr>
            <a:spLocks noGrp="1"/>
          </p:cNvSpPr>
          <p:nvPr>
            <p:ph idx="1"/>
          </p:nvPr>
        </p:nvSpPr>
        <p:spPr>
          <a:xfrm>
            <a:off x="628650" y="2331719"/>
            <a:ext cx="7886700" cy="4104357"/>
          </a:xfrm>
        </p:spPr>
        <p:txBody>
          <a:bodyPr>
            <a:normAutofit fontScale="85000" lnSpcReduction="20000"/>
          </a:bodyPr>
          <a:lstStyle/>
          <a:p>
            <a:pPr marL="0" indent="0">
              <a:buNone/>
            </a:pPr>
            <a:r>
              <a:rPr lang="en-GB" b="1" dirty="0"/>
              <a:t>Hold a FGD on one topic from next slide. Feedback for all to learn from</a:t>
            </a:r>
          </a:p>
          <a:p>
            <a:endParaRPr lang="en-GB" dirty="0"/>
          </a:p>
          <a:p>
            <a:pPr marL="0" indent="0">
              <a:buNone/>
            </a:pPr>
            <a:r>
              <a:rPr lang="en-GB" dirty="0"/>
              <a:t>Process:</a:t>
            </a:r>
          </a:p>
          <a:p>
            <a:r>
              <a:rPr lang="en-GB" dirty="0"/>
              <a:t>Form groups each with 1 facilitator, 1 observer, others =  respondents</a:t>
            </a:r>
          </a:p>
          <a:p>
            <a:r>
              <a:rPr lang="en-GB" dirty="0"/>
              <a:t>Pick one topic (in 30 seconds) then prepare silently for 3 minutes individually</a:t>
            </a:r>
          </a:p>
          <a:p>
            <a:r>
              <a:rPr lang="en-GB" dirty="0"/>
              <a:t>Facilitator to initiate the FGD for the given time</a:t>
            </a:r>
          </a:p>
          <a:p>
            <a:r>
              <a:rPr lang="en-GB" dirty="0"/>
              <a:t>Observer to silently monitor the process </a:t>
            </a:r>
          </a:p>
          <a:p>
            <a:r>
              <a:rPr lang="en-GB" dirty="0"/>
              <a:t>Feedback on the FGD process from observer, facilitator, trainer &amp; others</a:t>
            </a:r>
          </a:p>
        </p:txBody>
      </p:sp>
      <p:sp>
        <p:nvSpPr>
          <p:cNvPr id="4" name="Slide Number Placeholder 3"/>
          <p:cNvSpPr>
            <a:spLocks noGrp="1"/>
          </p:cNvSpPr>
          <p:nvPr>
            <p:ph type="sldNum" sz="quarter" idx="12"/>
          </p:nvPr>
        </p:nvSpPr>
        <p:spPr/>
        <p:txBody>
          <a:bodyPr/>
          <a:lstStyle/>
          <a:p>
            <a:fld id="{2244EDDE-A91D-4F4F-8AC8-19298CCDCDF4}" type="slidenum">
              <a:rPr lang="en-GB" smtClean="0"/>
              <a:pPr/>
              <a:t>9</a:t>
            </a:fld>
            <a:endParaRPr lang="en-GB" dirty="0"/>
          </a:p>
        </p:txBody>
      </p:sp>
    </p:spTree>
    <p:extLst>
      <p:ext uri="{BB962C8B-B14F-4D97-AF65-F5344CB8AC3E}">
        <p14:creationId xmlns:p14="http://schemas.microsoft.com/office/powerpoint/2010/main" val="4865406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700</TotalTime>
  <Words>2265</Words>
  <Application>Microsoft Office PowerPoint</Application>
  <PresentationFormat>On-screen Show (4:3)</PresentationFormat>
  <Paragraphs>231</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MS PGothic</vt:lpstr>
      <vt:lpstr>Arial</vt:lpstr>
      <vt:lpstr>Calibri</vt:lpstr>
      <vt:lpstr>Cambria</vt:lpstr>
      <vt:lpstr>Myriad Pro</vt:lpstr>
      <vt:lpstr>Times New Roman</vt:lpstr>
      <vt:lpstr>Wingdings</vt:lpstr>
      <vt:lpstr>Office Theme</vt:lpstr>
      <vt:lpstr>Session 12 Reality check I</vt:lpstr>
      <vt:lpstr>PowerPoint Presentation</vt:lpstr>
      <vt:lpstr>Session Objectives</vt:lpstr>
      <vt:lpstr>Constraints and Opportunities to Meeting the Goals</vt:lpstr>
      <vt:lpstr>In your groups</vt:lpstr>
      <vt:lpstr>In your groups</vt:lpstr>
      <vt:lpstr>Focus Group Discussions (FGD)</vt:lpstr>
      <vt:lpstr>Facilitator expected to…</vt:lpstr>
      <vt:lpstr>Activity</vt:lpstr>
      <vt:lpstr>FGD Topic Options</vt:lpstr>
      <vt:lpstr>Conflict in EAFm</vt:lpstr>
      <vt:lpstr>Conflict as Change Process</vt:lpstr>
      <vt:lpstr>Conflict Management</vt:lpstr>
      <vt:lpstr>Negotiation Strategy</vt:lpstr>
      <vt:lpstr>Powerful Questioning </vt:lpstr>
      <vt:lpstr>Key Messages</vt:lpstr>
      <vt:lpstr>‘Win-Win’ Solutions Role Play</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90</cp:revision>
  <dcterms:created xsi:type="dcterms:W3CDTF">2018-07-03T11:34:35Z</dcterms:created>
  <dcterms:modified xsi:type="dcterms:W3CDTF">2020-01-05T17:34:24Z</dcterms:modified>
</cp:coreProperties>
</file>